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94" r:id="rId4"/>
    <p:sldId id="272" r:id="rId5"/>
    <p:sldId id="259" r:id="rId6"/>
    <p:sldId id="296" r:id="rId7"/>
    <p:sldId id="266" r:id="rId8"/>
    <p:sldId id="287" r:id="rId9"/>
    <p:sldId id="297" r:id="rId10"/>
    <p:sldId id="285" r:id="rId11"/>
    <p:sldId id="291" r:id="rId12"/>
    <p:sldId id="29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5BB"/>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FA0370-E333-735F-FC5D-877F891BC903}" v="72" dt="2021-10-03T15:39:18.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4660"/>
  </p:normalViewPr>
  <p:slideViewPr>
    <p:cSldViewPr>
      <p:cViewPr varScale="1">
        <p:scale>
          <a:sx n="109" d="100"/>
          <a:sy n="109" d="100"/>
        </p:scale>
        <p:origin x="17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34B67-85CA-48C3-905C-4B7FC3D1FDA4}" type="datetimeFigureOut">
              <a:rPr lang="en-GB" smtClean="0"/>
              <a:t>16/09/2024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55B1E-B605-460C-87AC-7F460728FB79}" type="slidenum">
              <a:rPr lang="en-GB" smtClean="0"/>
              <a:t>‹#›</a:t>
            </a:fld>
            <a:endParaRPr lang="en-GB" dirty="0"/>
          </a:p>
        </p:txBody>
      </p:sp>
    </p:spTree>
    <p:extLst>
      <p:ext uri="{BB962C8B-B14F-4D97-AF65-F5344CB8AC3E}">
        <p14:creationId xmlns:p14="http://schemas.microsoft.com/office/powerpoint/2010/main" val="3686439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4</a:t>
            </a:fld>
            <a:endParaRPr lang="en-GB" dirty="0"/>
          </a:p>
        </p:txBody>
      </p:sp>
    </p:spTree>
    <p:extLst>
      <p:ext uri="{BB962C8B-B14F-4D97-AF65-F5344CB8AC3E}">
        <p14:creationId xmlns:p14="http://schemas.microsoft.com/office/powerpoint/2010/main" val="1274887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5</a:t>
            </a:fld>
            <a:endParaRPr lang="en-GB" dirty="0"/>
          </a:p>
        </p:txBody>
      </p:sp>
    </p:spTree>
    <p:extLst>
      <p:ext uri="{BB962C8B-B14F-4D97-AF65-F5344CB8AC3E}">
        <p14:creationId xmlns:p14="http://schemas.microsoft.com/office/powerpoint/2010/main" val="1929475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4DF913-7E96-4224-90F2-937A75E056E9}" type="slidenum">
              <a:rPr lang="en-GB" smtClean="0"/>
              <a:t>6</a:t>
            </a:fld>
            <a:endParaRPr lang="en-GB" dirty="0"/>
          </a:p>
        </p:txBody>
      </p:sp>
    </p:spTree>
    <p:extLst>
      <p:ext uri="{BB962C8B-B14F-4D97-AF65-F5344CB8AC3E}">
        <p14:creationId xmlns:p14="http://schemas.microsoft.com/office/powerpoint/2010/main" val="3921827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7</a:t>
            </a:fld>
            <a:endParaRPr lang="en-GB" dirty="0"/>
          </a:p>
        </p:txBody>
      </p:sp>
    </p:spTree>
    <p:extLst>
      <p:ext uri="{BB962C8B-B14F-4D97-AF65-F5344CB8AC3E}">
        <p14:creationId xmlns:p14="http://schemas.microsoft.com/office/powerpoint/2010/main" val="3586836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8</a:t>
            </a:fld>
            <a:endParaRPr lang="en-GB" dirty="0"/>
          </a:p>
        </p:txBody>
      </p:sp>
    </p:spTree>
    <p:extLst>
      <p:ext uri="{BB962C8B-B14F-4D97-AF65-F5344CB8AC3E}">
        <p14:creationId xmlns:p14="http://schemas.microsoft.com/office/powerpoint/2010/main" val="1573074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10</a:t>
            </a:fld>
            <a:endParaRPr lang="en-GB" dirty="0"/>
          </a:p>
        </p:txBody>
      </p:sp>
    </p:spTree>
    <p:extLst>
      <p:ext uri="{BB962C8B-B14F-4D97-AF65-F5344CB8AC3E}">
        <p14:creationId xmlns:p14="http://schemas.microsoft.com/office/powerpoint/2010/main" val="385507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86471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125385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174886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3623210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3038605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213140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37838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318855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429363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308513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dirty="0"/>
          </a:p>
        </p:txBody>
      </p:sp>
    </p:spTree>
    <p:extLst>
      <p:ext uri="{BB962C8B-B14F-4D97-AF65-F5344CB8AC3E}">
        <p14:creationId xmlns:p14="http://schemas.microsoft.com/office/powerpoint/2010/main" val="60270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863DA-FB9E-416B-8DB2-FDBD9EF7FF27}" type="datetimeFigureOut">
              <a:rPr lang="en-GB" smtClean="0"/>
              <a:t>16/09/2024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B851F-287C-4094-9E50-1B8086B89ACD}" type="slidenum">
              <a:rPr lang="en-GB" smtClean="0"/>
              <a:t>‹#›</a:t>
            </a:fld>
            <a:endParaRPr lang="en-GB" dirty="0"/>
          </a:p>
        </p:txBody>
      </p:sp>
    </p:spTree>
    <p:extLst>
      <p:ext uri="{BB962C8B-B14F-4D97-AF65-F5344CB8AC3E}">
        <p14:creationId xmlns:p14="http://schemas.microsoft.com/office/powerpoint/2010/main" val="296563381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st-helens-inf.essex.sch.uk/" TargetMode="Externa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s://www.smartypantsschoolwear.com/"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3414"/>
            <a:ext cx="7772400" cy="1470025"/>
          </a:xfrm>
        </p:spPr>
        <p:txBody>
          <a:bodyPr>
            <a:normAutofit/>
          </a:bodyPr>
          <a:lstStyle/>
          <a:p>
            <a:r>
              <a:rPr lang="en-GB" sz="6600" b="1" dirty="0">
                <a:solidFill>
                  <a:srgbClr val="1B05BB"/>
                </a:solidFill>
              </a:rPr>
              <a:t>Welcome to Year 2</a:t>
            </a:r>
          </a:p>
        </p:txBody>
      </p:sp>
      <p:sp>
        <p:nvSpPr>
          <p:cNvPr id="3" name="Subtitle 2"/>
          <p:cNvSpPr>
            <a:spLocks noGrp="1"/>
          </p:cNvSpPr>
          <p:nvPr>
            <p:ph type="subTitle" idx="1"/>
          </p:nvPr>
        </p:nvSpPr>
        <p:spPr>
          <a:xfrm>
            <a:off x="1494981" y="4850395"/>
            <a:ext cx="6400800" cy="1752600"/>
          </a:xfrm>
        </p:spPr>
        <p:txBody>
          <a:bodyPr>
            <a:normAutofit fontScale="55000" lnSpcReduction="20000"/>
          </a:bodyPr>
          <a:lstStyle/>
          <a:p>
            <a:endParaRPr lang="en-GB" sz="4400" b="1" dirty="0">
              <a:solidFill>
                <a:srgbClr val="1B05BB"/>
              </a:solidFill>
            </a:endParaRPr>
          </a:p>
          <a:p>
            <a:endParaRPr lang="en-US" sz="4400" b="1" dirty="0">
              <a:solidFill>
                <a:srgbClr val="1B05BB"/>
              </a:solidFill>
            </a:endParaRPr>
          </a:p>
          <a:p>
            <a:endParaRPr lang="en-GB" sz="4400" b="1" dirty="0">
              <a:solidFill>
                <a:srgbClr val="1B05BB"/>
              </a:solidFill>
            </a:endParaRPr>
          </a:p>
          <a:p>
            <a:r>
              <a:rPr lang="en-GB" sz="5100" b="1" dirty="0">
                <a:solidFill>
                  <a:srgbClr val="1B05BB"/>
                </a:solidFill>
              </a:rPr>
              <a:t>2024-2025</a:t>
            </a:r>
          </a:p>
        </p:txBody>
      </p:sp>
      <p:pic>
        <p:nvPicPr>
          <p:cNvPr id="4" name="Picture 3"/>
          <p:cNvPicPr/>
          <p:nvPr/>
        </p:nvPicPr>
        <p:blipFill>
          <a:blip r:embed="rId2" cstate="print"/>
          <a:srcRect/>
          <a:stretch>
            <a:fillRect/>
          </a:stretch>
        </p:blipFill>
        <p:spPr bwMode="auto">
          <a:xfrm>
            <a:off x="7772400" y="116632"/>
            <a:ext cx="1224136" cy="161402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224136" cy="1542013"/>
          </a:xfrm>
          <a:prstGeom prst="rect">
            <a:avLst/>
          </a:prstGeom>
          <a:noFill/>
          <a:ln>
            <a:noFill/>
          </a:ln>
        </p:spPr>
      </p:pic>
      <p:pic>
        <p:nvPicPr>
          <p:cNvPr id="6" name="Picture 5"/>
          <p:cNvPicPr>
            <a:picLocks noChangeAspect="1"/>
          </p:cNvPicPr>
          <p:nvPr/>
        </p:nvPicPr>
        <p:blipFill>
          <a:blip r:embed="rId4"/>
          <a:stretch>
            <a:fillRect/>
          </a:stretch>
        </p:blipFill>
        <p:spPr>
          <a:xfrm>
            <a:off x="2654265" y="2934561"/>
            <a:ext cx="3835470" cy="2657466"/>
          </a:xfrm>
          <a:prstGeom prst="rect">
            <a:avLst/>
          </a:prstGeom>
        </p:spPr>
      </p:pic>
    </p:spTree>
    <p:extLst>
      <p:ext uri="{BB962C8B-B14F-4D97-AF65-F5344CB8AC3E}">
        <p14:creationId xmlns:p14="http://schemas.microsoft.com/office/powerpoint/2010/main" val="3131591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784" y="285107"/>
            <a:ext cx="7772400" cy="1470025"/>
          </a:xfrm>
        </p:spPr>
        <p:txBody>
          <a:bodyPr>
            <a:normAutofit/>
          </a:bodyPr>
          <a:lstStyle/>
          <a:p>
            <a:r>
              <a:rPr lang="en-GB" sz="6000" b="1" dirty="0">
                <a:solidFill>
                  <a:srgbClr val="1B05BB"/>
                </a:solidFill>
              </a:rPr>
              <a:t>Optional SATS</a:t>
            </a:r>
          </a:p>
        </p:txBody>
      </p:sp>
      <p:sp>
        <p:nvSpPr>
          <p:cNvPr id="3" name="Subtitle 2"/>
          <p:cNvSpPr>
            <a:spLocks noGrp="1"/>
          </p:cNvSpPr>
          <p:nvPr>
            <p:ph type="subTitle" idx="1"/>
          </p:nvPr>
        </p:nvSpPr>
        <p:spPr>
          <a:xfrm>
            <a:off x="541784" y="2013299"/>
            <a:ext cx="8064896" cy="4224013"/>
          </a:xfrm>
        </p:spPr>
        <p:txBody>
          <a:bodyPr>
            <a:normAutofit/>
          </a:bodyPr>
          <a:lstStyle/>
          <a:p>
            <a:pPr lvl="0">
              <a:spcBef>
                <a:spcPts val="0"/>
              </a:spcBef>
            </a:pPr>
            <a:endParaRPr lang="en-GB" sz="1400" dirty="0">
              <a:solidFill>
                <a:srgbClr val="0000FF"/>
              </a:solidFill>
              <a:latin typeface="Comic Sans MS" panose="030F0702030302020204" pitchFamily="66" charset="0"/>
            </a:endParaRPr>
          </a:p>
          <a:p>
            <a:pPr lvl="0">
              <a:spcBef>
                <a:spcPts val="0"/>
              </a:spcBef>
            </a:pPr>
            <a:endParaRPr lang="en-GB" sz="1400" dirty="0">
              <a:solidFill>
                <a:srgbClr val="0000FF"/>
              </a:solidFill>
              <a:latin typeface="Comic Sans MS" panose="030F0702030302020204" pitchFamily="66" charset="0"/>
            </a:endParaRPr>
          </a:p>
        </p:txBody>
      </p:sp>
      <p:pic>
        <p:nvPicPr>
          <p:cNvPr id="4" name="Picture 3"/>
          <p:cNvPicPr/>
          <p:nvPr/>
        </p:nvPicPr>
        <p:blipFill>
          <a:blip r:embed="rId3" cstate="print"/>
          <a:srcRect/>
          <a:stretch>
            <a:fillRect/>
          </a:stretch>
        </p:blipFill>
        <p:spPr bwMode="auto">
          <a:xfrm>
            <a:off x="7740352" y="48022"/>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188640"/>
            <a:ext cx="1224136" cy="1728192"/>
          </a:xfrm>
          <a:prstGeom prst="rect">
            <a:avLst/>
          </a:prstGeom>
          <a:noFill/>
          <a:ln>
            <a:noFill/>
          </a:ln>
        </p:spPr>
      </p:pic>
      <p:sp>
        <p:nvSpPr>
          <p:cNvPr id="8" name="Rectangle 7"/>
          <p:cNvSpPr/>
          <p:nvPr/>
        </p:nvSpPr>
        <p:spPr>
          <a:xfrm>
            <a:off x="214400" y="1916832"/>
            <a:ext cx="8427168" cy="5028428"/>
          </a:xfrm>
          <a:prstGeom prst="rect">
            <a:avLst/>
          </a:prstGeom>
        </p:spPr>
        <p:txBody>
          <a:bodyPr wrap="square">
            <a:spAutoFit/>
          </a:bodyPr>
          <a:lstStyle/>
          <a:p>
            <a:pPr algn="just"/>
            <a:r>
              <a:rPr lang="en-GB" dirty="0">
                <a:solidFill>
                  <a:srgbClr val="1B05BB"/>
                </a:solidFill>
              </a:rPr>
              <a:t>By the end of the year:</a:t>
            </a:r>
          </a:p>
          <a:p>
            <a:pPr marL="285750" indent="-285750">
              <a:lnSpc>
                <a:spcPct val="80000"/>
              </a:lnSpc>
              <a:buFont typeface="Arial" panose="020B0604020202020204" pitchFamily="34" charset="0"/>
              <a:buChar char="•"/>
            </a:pPr>
            <a:r>
              <a:rPr lang="en-GB" altLang="en-US" dirty="0">
                <a:solidFill>
                  <a:srgbClr val="1B05BB"/>
                </a:solidFill>
              </a:rPr>
              <a:t>Reading – They need to be reading most words accurately without overt sounding and blending, and sufficiently fluently to allow them to focus on their understanding rather than on decoding individual words, check the text makes sense to them, correcting any inaccurate reading, answer questions and make some inferences and explain what has happened so far in what they have read.</a:t>
            </a:r>
          </a:p>
          <a:p>
            <a:pPr marL="285750" indent="-285750">
              <a:lnSpc>
                <a:spcPct val="80000"/>
              </a:lnSpc>
              <a:buFont typeface="Arial" panose="020B0604020202020204" pitchFamily="34" charset="0"/>
              <a:buChar char="•"/>
            </a:pPr>
            <a:r>
              <a:rPr lang="en-GB" altLang="en-US" dirty="0">
                <a:solidFill>
                  <a:srgbClr val="1B05BB"/>
                </a:solidFill>
              </a:rPr>
              <a:t>Writing – They need to be able to write coherent sentences with conjunctions and adjectives. Handwriting should be legible and they should s</a:t>
            </a:r>
            <a:r>
              <a:rPr lang="en-US" altLang="en-US" dirty="0">
                <a:solidFill>
                  <a:srgbClr val="1B05BB"/>
                </a:solidFill>
              </a:rPr>
              <a:t>tart using some of the diagonal and horizontal strokes needed to join letters</a:t>
            </a:r>
            <a:r>
              <a:rPr lang="en-GB" altLang="en-US" dirty="0">
                <a:solidFill>
                  <a:srgbClr val="1B05BB"/>
                </a:solidFill>
              </a:rPr>
              <a:t>. Spelling of common words needs to be correct and phonetically plausible for words they have not yet learnt.</a:t>
            </a:r>
          </a:p>
          <a:p>
            <a:pPr marL="285750" indent="-285750">
              <a:lnSpc>
                <a:spcPct val="80000"/>
              </a:lnSpc>
              <a:buFont typeface="Arial" panose="020B0604020202020204" pitchFamily="34" charset="0"/>
              <a:buChar char="•"/>
            </a:pPr>
            <a:r>
              <a:rPr lang="en-GB" altLang="en-US" dirty="0">
                <a:solidFill>
                  <a:srgbClr val="1B05BB"/>
                </a:solidFill>
              </a:rPr>
              <a:t>Maths – They need to be able to have number knowledge and understand place value, be able to use the 4 operations , use simple fractions and measurements and understand the properties of shape, position and direction and have a simple understanding of statistics.</a:t>
            </a:r>
          </a:p>
          <a:p>
            <a:pPr marL="285750" indent="-285750">
              <a:lnSpc>
                <a:spcPct val="80000"/>
              </a:lnSpc>
              <a:buFont typeface="Arial" panose="020B0604020202020204" pitchFamily="34" charset="0"/>
              <a:buChar char="•"/>
            </a:pPr>
            <a:r>
              <a:rPr lang="en-US" altLang="en-US" dirty="0">
                <a:solidFill>
                  <a:srgbClr val="1B05BB"/>
                </a:solidFill>
              </a:rPr>
              <a:t>Science – They need to be able to ask simple questions, observe closely , carry out simple tests, gather and record data , identify and classify .</a:t>
            </a:r>
          </a:p>
          <a:p>
            <a:pPr>
              <a:lnSpc>
                <a:spcPct val="80000"/>
              </a:lnSpc>
            </a:pPr>
            <a:endParaRPr lang="en-US" altLang="en-US" dirty="0">
              <a:solidFill>
                <a:srgbClr val="1B05BB"/>
              </a:solidFill>
            </a:endParaRPr>
          </a:p>
          <a:p>
            <a:pPr>
              <a:lnSpc>
                <a:spcPct val="80000"/>
              </a:lnSpc>
            </a:pPr>
            <a:r>
              <a:rPr lang="en-US" altLang="en-US" dirty="0">
                <a:solidFill>
                  <a:srgbClr val="1B05BB"/>
                </a:solidFill>
              </a:rPr>
              <a:t>We have some examples of the levels that are expected.</a:t>
            </a:r>
          </a:p>
          <a:p>
            <a:pPr>
              <a:lnSpc>
                <a:spcPct val="80000"/>
              </a:lnSpc>
            </a:pPr>
            <a:endParaRPr lang="en-US" altLang="en-US" dirty="0">
              <a:solidFill>
                <a:srgbClr val="1B05BB"/>
              </a:solidFill>
            </a:endParaRPr>
          </a:p>
          <a:p>
            <a:pPr>
              <a:lnSpc>
                <a:spcPct val="80000"/>
              </a:lnSpc>
            </a:pPr>
            <a:r>
              <a:rPr lang="en-US" altLang="en-US" dirty="0">
                <a:solidFill>
                  <a:srgbClr val="1B05BB"/>
                </a:solidFill>
              </a:rPr>
              <a:t>SATs take place at the end of the year. We keep it very low key and have the children’s wellbeing in mind at all times.</a:t>
            </a:r>
            <a:endParaRPr lang="en-GB" altLang="en-US" dirty="0">
              <a:solidFill>
                <a:srgbClr val="1B05BB"/>
              </a:solidFill>
            </a:endParaRPr>
          </a:p>
          <a:p>
            <a:pPr>
              <a:lnSpc>
                <a:spcPct val="80000"/>
              </a:lnSpc>
            </a:pPr>
            <a:endParaRPr lang="en-GB" altLang="en-US" dirty="0">
              <a:solidFill>
                <a:srgbClr val="FF0000"/>
              </a:solidFill>
            </a:endParaRPr>
          </a:p>
        </p:txBody>
      </p:sp>
    </p:spTree>
    <p:extLst>
      <p:ext uri="{BB962C8B-B14F-4D97-AF65-F5344CB8AC3E}">
        <p14:creationId xmlns:p14="http://schemas.microsoft.com/office/powerpoint/2010/main" val="246232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solidFill>
                  <a:srgbClr val="1B05BB"/>
                </a:solidFill>
              </a:rPr>
              <a:t>Where children need additional support with their wellbeing:</a:t>
            </a:r>
          </a:p>
          <a:p>
            <a:r>
              <a:rPr lang="en-US" dirty="0">
                <a:solidFill>
                  <a:srgbClr val="1B05BB"/>
                </a:solidFill>
              </a:rPr>
              <a:t>‘Colour Monster’ in class </a:t>
            </a:r>
          </a:p>
          <a:p>
            <a:r>
              <a:rPr lang="en-US" dirty="0">
                <a:solidFill>
                  <a:srgbClr val="1B05BB"/>
                </a:solidFill>
              </a:rPr>
              <a:t>‘Rainbows’ – please see McAuliffe/Mrs Morris</a:t>
            </a:r>
          </a:p>
          <a:p>
            <a:endParaRPr lang="en-US" dirty="0">
              <a:solidFill>
                <a:srgbClr val="1B05BB"/>
              </a:solidFill>
            </a:endParaRPr>
          </a:p>
          <a:p>
            <a:endParaRPr lang="en-US" dirty="0">
              <a:solidFill>
                <a:srgbClr val="1B05BB"/>
              </a:solidFill>
            </a:endParaRPr>
          </a:p>
        </p:txBody>
      </p:sp>
      <p:sp>
        <p:nvSpPr>
          <p:cNvPr id="4" name="Title 1"/>
          <p:cNvSpPr>
            <a:spLocks noGrp="1"/>
          </p:cNvSpPr>
          <p:nvPr>
            <p:ph type="title"/>
          </p:nvPr>
        </p:nvSpPr>
        <p:spPr/>
        <p:txBody>
          <a:bodyPr>
            <a:normAutofit/>
          </a:bodyPr>
          <a:lstStyle/>
          <a:p>
            <a:r>
              <a:rPr lang="en-GB" sz="4800" b="1" dirty="0">
                <a:solidFill>
                  <a:srgbClr val="1B05BB"/>
                </a:solidFill>
              </a:rPr>
              <a:t>Wellbeing</a:t>
            </a:r>
          </a:p>
        </p:txBody>
      </p:sp>
      <p:pic>
        <p:nvPicPr>
          <p:cNvPr id="5" name="Picture 4"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1008112" cy="1224136"/>
          </a:xfrm>
          <a:prstGeom prst="rect">
            <a:avLst/>
          </a:prstGeom>
          <a:noFill/>
          <a:ln>
            <a:noFill/>
          </a:ln>
        </p:spPr>
      </p:pic>
      <p:pic>
        <p:nvPicPr>
          <p:cNvPr id="6" name="Picture 5"/>
          <p:cNvPicPr/>
          <p:nvPr/>
        </p:nvPicPr>
        <p:blipFill>
          <a:blip r:embed="rId3" cstate="print"/>
          <a:srcRect/>
          <a:stretch>
            <a:fillRect/>
          </a:stretch>
        </p:blipFill>
        <p:spPr bwMode="auto">
          <a:xfrm>
            <a:off x="7740352" y="374819"/>
            <a:ext cx="1152128" cy="1037957"/>
          </a:xfrm>
          <a:prstGeom prst="rect">
            <a:avLst/>
          </a:prstGeom>
          <a:noFill/>
          <a:ln w="0" algn="in">
            <a:noFill/>
            <a:miter lim="800000"/>
            <a:headEnd/>
            <a:tailEnd/>
          </a:ln>
        </p:spPr>
      </p:pic>
      <p:pic>
        <p:nvPicPr>
          <p:cNvPr id="7" name="Picture 2" descr="Rainbows Bereavement Support 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608" y="3717032"/>
            <a:ext cx="3316835" cy="1147512"/>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6025753" y="5545982"/>
            <a:ext cx="3940136" cy="170188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solidFill>
                <a:srgbClr val="1B05BB"/>
              </a:solidFill>
            </a:endParaRPr>
          </a:p>
        </p:txBody>
      </p:sp>
      <p:pic>
        <p:nvPicPr>
          <p:cNvPr id="11" name="Picture 2" descr="The Colour Mons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35949" y="2348880"/>
            <a:ext cx="1013178" cy="10081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CCS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575" y="-388938"/>
            <a:ext cx="828675" cy="809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84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0383" y="548680"/>
            <a:ext cx="8568952" cy="8279190"/>
          </a:xfrm>
          <a:prstGeom prst="rect">
            <a:avLst/>
          </a:prstGeom>
          <a:noFill/>
        </p:spPr>
        <p:txBody>
          <a:bodyPr wrap="square" rtlCol="0">
            <a:spAutoFit/>
          </a:bodyPr>
          <a:lstStyle/>
          <a:p>
            <a:pPr algn="ctr"/>
            <a:r>
              <a:rPr lang="en-GB" sz="5400" b="1" dirty="0">
                <a:solidFill>
                  <a:srgbClr val="1B05BB"/>
                </a:solidFill>
              </a:rPr>
              <a:t>Finally</a:t>
            </a:r>
          </a:p>
          <a:p>
            <a:pPr marL="342900" indent="-342900">
              <a:buFont typeface="Arial" panose="020B0604020202020204" pitchFamily="34" charset="0"/>
              <a:buChar char="•"/>
            </a:pPr>
            <a:r>
              <a:rPr lang="en-US" sz="2000" b="1" dirty="0">
                <a:solidFill>
                  <a:srgbClr val="1B05BB"/>
                </a:solidFill>
              </a:rPr>
              <a:t>PE Days -2A  Tuesday / Friday      2S  Monday / Friday      2B Monday   /Friday</a:t>
            </a:r>
          </a:p>
          <a:p>
            <a:pPr marL="342900" indent="-342900">
              <a:buFont typeface="Arial" panose="020B0604020202020204" pitchFamily="34" charset="0"/>
              <a:buChar char="•"/>
            </a:pPr>
            <a:r>
              <a:rPr lang="en-US" sz="2000" b="1" dirty="0">
                <a:solidFill>
                  <a:srgbClr val="1B05BB"/>
                </a:solidFill>
              </a:rPr>
              <a:t>School trips – </a:t>
            </a:r>
            <a:r>
              <a:rPr lang="en-US" sz="2000" b="1" dirty="0" err="1">
                <a:solidFill>
                  <a:srgbClr val="1B05BB"/>
                </a:solidFill>
              </a:rPr>
              <a:t>Thriftwood</a:t>
            </a:r>
            <a:r>
              <a:rPr lang="en-US" sz="2000" b="1" dirty="0">
                <a:solidFill>
                  <a:srgbClr val="1B05BB"/>
                </a:solidFill>
              </a:rPr>
              <a:t> Wed 30</a:t>
            </a:r>
            <a:r>
              <a:rPr lang="en-US" sz="2000" b="1" baseline="30000" dirty="0">
                <a:solidFill>
                  <a:srgbClr val="1B05BB"/>
                </a:solidFill>
              </a:rPr>
              <a:t>th</a:t>
            </a:r>
            <a:r>
              <a:rPr lang="en-US" sz="2000" b="1" dirty="0">
                <a:solidFill>
                  <a:srgbClr val="1B05BB"/>
                </a:solidFill>
              </a:rPr>
              <a:t> April 2025</a:t>
            </a:r>
            <a:endParaRPr lang="en-GB" sz="2000" b="1" dirty="0">
              <a:solidFill>
                <a:srgbClr val="1B05BB"/>
              </a:solidFill>
            </a:endParaRPr>
          </a:p>
          <a:p>
            <a:pPr marL="285750" indent="-285750">
              <a:buFont typeface="Arial" panose="020B0604020202020204" pitchFamily="34" charset="0"/>
              <a:buChar char="•"/>
            </a:pPr>
            <a:r>
              <a:rPr lang="en-GB" sz="2000" b="1" dirty="0">
                <a:solidFill>
                  <a:srgbClr val="1B05BB"/>
                </a:solidFill>
              </a:rPr>
              <a:t>Communication: Year group email address year2@st-helens-inf.essex.sch.uk </a:t>
            </a:r>
            <a:r>
              <a:rPr lang="en-GB" sz="2000" i="1" dirty="0">
                <a:solidFill>
                  <a:srgbClr val="1B05BB"/>
                </a:solidFill>
              </a:rPr>
              <a:t>(we will respond within 24 hours during the working day/term time only)</a:t>
            </a:r>
          </a:p>
          <a:p>
            <a:pPr marL="285750" indent="-285750">
              <a:buFont typeface="Arial" panose="020B0604020202020204" pitchFamily="34" charset="0"/>
              <a:buChar char="•"/>
            </a:pPr>
            <a:r>
              <a:rPr lang="en-US" sz="2000" dirty="0">
                <a:solidFill>
                  <a:srgbClr val="1B05BB"/>
                </a:solidFill>
              </a:rPr>
              <a:t>School Newsletter emailed to parents every Friday</a:t>
            </a:r>
          </a:p>
          <a:p>
            <a:pPr marL="285750" indent="-285750">
              <a:buFont typeface="Arial" panose="020B0604020202020204" pitchFamily="34" charset="0"/>
              <a:buChar char="•"/>
            </a:pPr>
            <a:r>
              <a:rPr lang="en-US" sz="2000" b="1" dirty="0">
                <a:solidFill>
                  <a:srgbClr val="1B05BB"/>
                </a:solidFill>
              </a:rPr>
              <a:t>School website </a:t>
            </a:r>
            <a:r>
              <a:rPr lang="en-US" sz="2000" b="1" dirty="0">
                <a:solidFill>
                  <a:srgbClr val="1B05BB"/>
                </a:solidFill>
                <a:hlinkClick r:id="rId2">
                  <a:extLst>
                    <a:ext uri="{A12FA001-AC4F-418D-AE19-62706E023703}">
                      <ahyp:hlinkClr xmlns:ahyp="http://schemas.microsoft.com/office/drawing/2018/hyperlinkcolor" xmlns="" val="tx"/>
                    </a:ext>
                  </a:extLst>
                </a:hlinkClick>
              </a:rPr>
              <a:t>https://www.st-helens-inf.essex.sch.uk/</a:t>
            </a:r>
            <a:endParaRPr lang="en-US" sz="2000" b="1" dirty="0">
              <a:solidFill>
                <a:srgbClr val="1B05BB"/>
              </a:solidFill>
            </a:endParaRPr>
          </a:p>
          <a:p>
            <a:pPr marL="285750" indent="-285750">
              <a:buFont typeface="Arial" panose="020B0604020202020204" pitchFamily="34" charset="0"/>
              <a:buChar char="•"/>
            </a:pPr>
            <a:r>
              <a:rPr lang="en-US" sz="2000" b="1" dirty="0">
                <a:solidFill>
                  <a:srgbClr val="1B05BB"/>
                </a:solidFill>
              </a:rPr>
              <a:t>Twitter    St Helen’s Catholic Infant School      @StHelensInfant</a:t>
            </a:r>
          </a:p>
          <a:p>
            <a:endParaRPr lang="en-GB" sz="2000" b="1" dirty="0">
              <a:solidFill>
                <a:srgbClr val="1B05BB"/>
              </a:solidFill>
            </a:endParaRPr>
          </a:p>
          <a:p>
            <a:r>
              <a:rPr lang="en-GB" sz="2000" b="1" dirty="0">
                <a:solidFill>
                  <a:srgbClr val="1B05BB"/>
                </a:solidFill>
              </a:rPr>
              <a:t>Autumn Term Dates</a:t>
            </a:r>
          </a:p>
          <a:p>
            <a:pPr marL="285750" indent="-285750">
              <a:buFont typeface="Arial" panose="020B0604020202020204" pitchFamily="34" charset="0"/>
              <a:buChar char="•"/>
            </a:pPr>
            <a:r>
              <a:rPr lang="en-US" sz="2000" b="1" dirty="0">
                <a:solidFill>
                  <a:srgbClr val="1B05BB"/>
                </a:solidFill>
              </a:rPr>
              <a:t>Class Liturgy dates – 2A Tues 8</a:t>
            </a:r>
            <a:r>
              <a:rPr lang="en-US" sz="2000" b="1" baseline="30000" dirty="0">
                <a:solidFill>
                  <a:srgbClr val="1B05BB"/>
                </a:solidFill>
              </a:rPr>
              <a:t>th</a:t>
            </a:r>
            <a:r>
              <a:rPr lang="en-US" sz="2000" b="1" dirty="0">
                <a:solidFill>
                  <a:srgbClr val="1B05BB"/>
                </a:solidFill>
              </a:rPr>
              <a:t> Oct /  2S Tues 1st Oct / 2B  Tues 24</a:t>
            </a:r>
            <a:r>
              <a:rPr lang="en-US" sz="2000" b="1" baseline="30000" dirty="0">
                <a:solidFill>
                  <a:srgbClr val="1B05BB"/>
                </a:solidFill>
              </a:rPr>
              <a:t>th</a:t>
            </a:r>
            <a:r>
              <a:rPr lang="en-US" sz="2000" b="1" dirty="0">
                <a:solidFill>
                  <a:srgbClr val="1B05BB"/>
                </a:solidFill>
              </a:rPr>
              <a:t> Sept</a:t>
            </a:r>
            <a:endParaRPr lang="en-GB" sz="2000" b="1" dirty="0">
              <a:solidFill>
                <a:srgbClr val="1B05BB"/>
              </a:solidFill>
            </a:endParaRPr>
          </a:p>
          <a:p>
            <a:pPr marL="285750" indent="-285750">
              <a:buFont typeface="Arial" panose="020B0604020202020204" pitchFamily="34" charset="0"/>
              <a:buChar char="•"/>
            </a:pPr>
            <a:r>
              <a:rPr lang="en-GB" sz="2000" b="1" dirty="0">
                <a:solidFill>
                  <a:srgbClr val="1B05BB"/>
                </a:solidFill>
              </a:rPr>
              <a:t>Parent Consultation evening dates- Tues 22nd Oct &amp; Thurs 24</a:t>
            </a:r>
            <a:r>
              <a:rPr lang="en-GB" sz="2000" b="1" baseline="30000" dirty="0">
                <a:solidFill>
                  <a:srgbClr val="1B05BB"/>
                </a:solidFill>
              </a:rPr>
              <a:t>th</a:t>
            </a:r>
            <a:r>
              <a:rPr lang="en-GB" sz="2000" b="1" dirty="0">
                <a:solidFill>
                  <a:srgbClr val="1B05BB"/>
                </a:solidFill>
              </a:rPr>
              <a:t> Oct onsite or via telephone</a:t>
            </a:r>
          </a:p>
          <a:p>
            <a:pPr marL="285750" indent="-285750">
              <a:buFont typeface="Arial" panose="020B0604020202020204" pitchFamily="34" charset="0"/>
              <a:buChar char="•"/>
            </a:pPr>
            <a:r>
              <a:rPr lang="en-US" sz="2000" b="1" dirty="0">
                <a:solidFill>
                  <a:srgbClr val="1B05BB"/>
                </a:solidFill>
              </a:rPr>
              <a:t>Y2 Christmas Carols- Friday 6</a:t>
            </a:r>
            <a:r>
              <a:rPr lang="en-US" sz="2000" b="1" baseline="30000" dirty="0">
                <a:solidFill>
                  <a:srgbClr val="1B05BB"/>
                </a:solidFill>
              </a:rPr>
              <a:t>th</a:t>
            </a:r>
            <a:r>
              <a:rPr lang="en-US" sz="2000" b="1" dirty="0">
                <a:solidFill>
                  <a:srgbClr val="1B05BB"/>
                </a:solidFill>
              </a:rPr>
              <a:t> Dec</a:t>
            </a:r>
          </a:p>
          <a:p>
            <a:pPr marL="285750" indent="-285750">
              <a:buFont typeface="Arial" panose="020B0604020202020204" pitchFamily="34" charset="0"/>
              <a:buChar char="•"/>
            </a:pPr>
            <a:endParaRPr lang="en-US" sz="2000" b="1" dirty="0">
              <a:solidFill>
                <a:srgbClr val="FF0000"/>
              </a:solidFill>
            </a:endParaRPr>
          </a:p>
          <a:p>
            <a:pPr algn="ctr"/>
            <a:r>
              <a:rPr lang="en-US" sz="2000" b="1" dirty="0">
                <a:solidFill>
                  <a:srgbClr val="1B05BB"/>
                </a:solidFill>
              </a:rPr>
              <a:t>PowerPoint is available on the school website: Key Information-Curriculum-Curriculum Information Evening for Parents 2024-2025</a:t>
            </a:r>
            <a:endParaRPr lang="en-GB" sz="2000" b="1" dirty="0">
              <a:solidFill>
                <a:srgbClr val="1B05BB"/>
              </a:solidFill>
            </a:endParaRPr>
          </a:p>
          <a:p>
            <a:pPr marL="285750" indent="-285750" algn="ctr">
              <a:buFont typeface="Arial" panose="020B0604020202020204" pitchFamily="34" charset="0"/>
              <a:buChar char="•"/>
            </a:pPr>
            <a:endParaRPr lang="en-GB" sz="2000" b="1" dirty="0">
              <a:solidFill>
                <a:srgbClr val="FF0000"/>
              </a:solidFill>
            </a:endParaRPr>
          </a:p>
          <a:p>
            <a:pPr marL="285750" indent="-285750">
              <a:buFont typeface="Arial" panose="020B0604020202020204" pitchFamily="34" charset="0"/>
              <a:buChar char="•"/>
            </a:pPr>
            <a:endParaRPr lang="en-US" sz="2000" b="1" dirty="0">
              <a:solidFill>
                <a:srgbClr val="FF0000"/>
              </a:solidFill>
            </a:endParaRPr>
          </a:p>
          <a:p>
            <a:pPr marL="285750" indent="-285750">
              <a:buFont typeface="Arial" panose="020B0604020202020204" pitchFamily="34" charset="0"/>
              <a:buChar char="•"/>
            </a:pPr>
            <a:endParaRPr lang="en-US" sz="2000" b="1" dirty="0">
              <a:solidFill>
                <a:srgbClr val="FF0000"/>
              </a:solidFill>
            </a:endParaRPr>
          </a:p>
          <a:p>
            <a:pPr marL="285750" indent="-285750">
              <a:buFont typeface="Arial" panose="020B0604020202020204" pitchFamily="34" charset="0"/>
              <a:buChar char="•"/>
            </a:pPr>
            <a:endParaRPr lang="en-US" sz="2000" b="1" dirty="0">
              <a:solidFill>
                <a:srgbClr val="FF0000"/>
              </a:solidFill>
            </a:endParaRPr>
          </a:p>
          <a:p>
            <a:pPr marL="285750" indent="-285750">
              <a:buFont typeface="Arial" panose="020B0604020202020204" pitchFamily="34" charset="0"/>
              <a:buChar char="•"/>
            </a:pPr>
            <a:endParaRPr lang="en-GB" sz="2000" b="1" dirty="0">
              <a:solidFill>
                <a:srgbClr val="1B05BB"/>
              </a:solidFill>
            </a:endParaRPr>
          </a:p>
          <a:p>
            <a:pPr marL="285750" indent="-285750">
              <a:buFont typeface="Arial" panose="020B0604020202020204" pitchFamily="34" charset="0"/>
              <a:buChar char="•"/>
            </a:pPr>
            <a:endParaRPr lang="en-GB" sz="2000" b="1" dirty="0">
              <a:solidFill>
                <a:srgbClr val="1B05BB"/>
              </a:solidFill>
            </a:endParaRPr>
          </a:p>
          <a:p>
            <a:endParaRPr lang="en-GB" dirty="0">
              <a:solidFill>
                <a:srgbClr val="1B05BB"/>
              </a:solidFill>
            </a:endParaRPr>
          </a:p>
        </p:txBody>
      </p:sp>
      <p:pic>
        <p:nvPicPr>
          <p:cNvPr id="3" name="Picture 2"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274638"/>
            <a:ext cx="1080120" cy="1143000"/>
          </a:xfrm>
          <a:prstGeom prst="rect">
            <a:avLst/>
          </a:prstGeom>
          <a:noFill/>
          <a:ln>
            <a:noFill/>
          </a:ln>
        </p:spPr>
      </p:pic>
      <p:pic>
        <p:nvPicPr>
          <p:cNvPr id="4" name="Picture 3"/>
          <p:cNvPicPr/>
          <p:nvPr/>
        </p:nvPicPr>
        <p:blipFill>
          <a:blip r:embed="rId4" cstate="print"/>
          <a:srcRect/>
          <a:stretch>
            <a:fillRect/>
          </a:stretch>
        </p:blipFill>
        <p:spPr bwMode="auto">
          <a:xfrm>
            <a:off x="7740352" y="137687"/>
            <a:ext cx="1296144" cy="1325989"/>
          </a:xfrm>
          <a:prstGeom prst="rect">
            <a:avLst/>
          </a:prstGeom>
          <a:noFill/>
          <a:ln w="0" algn="in">
            <a:noFill/>
            <a:miter lim="800000"/>
            <a:headEnd/>
            <a:tailEnd/>
          </a:ln>
        </p:spPr>
      </p:pic>
    </p:spTree>
    <p:extLst>
      <p:ext uri="{BB962C8B-B14F-4D97-AF65-F5344CB8AC3E}">
        <p14:creationId xmlns:p14="http://schemas.microsoft.com/office/powerpoint/2010/main" val="148930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a:solidFill>
                  <a:srgbClr val="1B05BB"/>
                </a:solidFill>
              </a:rPr>
              <a:t>Staff</a:t>
            </a:r>
          </a:p>
        </p:txBody>
      </p:sp>
      <p:sp>
        <p:nvSpPr>
          <p:cNvPr id="3" name="Subtitle 2"/>
          <p:cNvSpPr>
            <a:spLocks noGrp="1"/>
          </p:cNvSpPr>
          <p:nvPr>
            <p:ph type="subTitle" idx="1"/>
          </p:nvPr>
        </p:nvSpPr>
        <p:spPr>
          <a:xfrm>
            <a:off x="403056" y="2031023"/>
            <a:ext cx="8909488" cy="4464496"/>
          </a:xfrm>
        </p:spPr>
        <p:txBody>
          <a:bodyPr>
            <a:normAutofit/>
          </a:bodyPr>
          <a:lstStyle/>
          <a:p>
            <a:r>
              <a:rPr lang="en-GB" sz="5400" b="1" dirty="0">
                <a:solidFill>
                  <a:srgbClr val="1B05BB"/>
                </a:solidFill>
              </a:rPr>
              <a:t> </a:t>
            </a:r>
          </a:p>
          <a:p>
            <a:endParaRPr lang="en-GB" sz="5400" b="1" dirty="0">
              <a:solidFill>
                <a:srgbClr val="1B05BB"/>
              </a:solidFill>
            </a:endParaRPr>
          </a:p>
          <a:p>
            <a:endParaRPr lang="en-GB" sz="4400" b="1" dirty="0">
              <a:solidFill>
                <a:srgbClr val="1B05BB"/>
              </a:solidFill>
            </a:endParaRPr>
          </a:p>
        </p:txBody>
      </p:sp>
      <p:pic>
        <p:nvPicPr>
          <p:cNvPr id="4" name="Picture 3"/>
          <p:cNvPicPr/>
          <p:nvPr/>
        </p:nvPicPr>
        <p:blipFill>
          <a:blip r:embed="rId2" cstate="print"/>
          <a:srcRect/>
          <a:stretch>
            <a:fillRect/>
          </a:stretch>
        </p:blipFill>
        <p:spPr bwMode="auto">
          <a:xfrm>
            <a:off x="7792857" y="116632"/>
            <a:ext cx="1224136" cy="161402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
        <p:nvSpPr>
          <p:cNvPr id="6" name="TextBox 5"/>
          <p:cNvSpPr txBox="1"/>
          <p:nvPr/>
        </p:nvSpPr>
        <p:spPr>
          <a:xfrm>
            <a:off x="1644802" y="2492896"/>
            <a:ext cx="6120680" cy="2862322"/>
          </a:xfrm>
          <a:prstGeom prst="rect">
            <a:avLst/>
          </a:prstGeom>
          <a:noFill/>
        </p:spPr>
        <p:txBody>
          <a:bodyPr wrap="square" rtlCol="0">
            <a:spAutoFit/>
          </a:bodyPr>
          <a:lstStyle/>
          <a:p>
            <a:r>
              <a:rPr lang="en-GB" b="1" u="sng" dirty="0">
                <a:solidFill>
                  <a:srgbClr val="1B05BB"/>
                </a:solidFill>
              </a:rPr>
              <a:t>2A </a:t>
            </a:r>
          </a:p>
          <a:p>
            <a:r>
              <a:rPr lang="en-GB" dirty="0">
                <a:solidFill>
                  <a:srgbClr val="1B05BB"/>
                </a:solidFill>
              </a:rPr>
              <a:t>Teacher – Miss Adams</a:t>
            </a:r>
          </a:p>
          <a:p>
            <a:r>
              <a:rPr lang="en-GB" dirty="0">
                <a:solidFill>
                  <a:srgbClr val="1B05BB"/>
                </a:solidFill>
              </a:rPr>
              <a:t>LSA – Mrs Adams</a:t>
            </a:r>
          </a:p>
          <a:p>
            <a:r>
              <a:rPr lang="en-GB" b="1" u="sng" dirty="0">
                <a:solidFill>
                  <a:srgbClr val="1B05BB"/>
                </a:solidFill>
              </a:rPr>
              <a:t>2S</a:t>
            </a:r>
          </a:p>
          <a:p>
            <a:r>
              <a:rPr lang="en-GB" dirty="0">
                <a:solidFill>
                  <a:srgbClr val="1B05BB"/>
                </a:solidFill>
              </a:rPr>
              <a:t>Teacher – Mrs Simmons</a:t>
            </a:r>
          </a:p>
          <a:p>
            <a:r>
              <a:rPr lang="en-GB" dirty="0">
                <a:solidFill>
                  <a:srgbClr val="1B05BB"/>
                </a:solidFill>
              </a:rPr>
              <a:t>LSA –Mrs Guy</a:t>
            </a:r>
          </a:p>
          <a:p>
            <a:endParaRPr lang="en-GB" dirty="0">
              <a:solidFill>
                <a:srgbClr val="1B05BB"/>
              </a:solidFill>
            </a:endParaRPr>
          </a:p>
          <a:p>
            <a:r>
              <a:rPr lang="en-GB" b="1" u="sng" dirty="0">
                <a:solidFill>
                  <a:srgbClr val="1B05BB"/>
                </a:solidFill>
              </a:rPr>
              <a:t>2B</a:t>
            </a:r>
          </a:p>
          <a:p>
            <a:r>
              <a:rPr lang="en-GB" dirty="0">
                <a:solidFill>
                  <a:srgbClr val="1B05BB"/>
                </a:solidFill>
              </a:rPr>
              <a:t>Teacher - Mrs </a:t>
            </a:r>
            <a:r>
              <a:rPr lang="en-GB" dirty="0" err="1">
                <a:solidFill>
                  <a:srgbClr val="1B05BB"/>
                </a:solidFill>
              </a:rPr>
              <a:t>Boness</a:t>
            </a:r>
            <a:r>
              <a:rPr lang="en-GB" dirty="0">
                <a:solidFill>
                  <a:srgbClr val="1B05BB"/>
                </a:solidFill>
              </a:rPr>
              <a:t> </a:t>
            </a:r>
          </a:p>
          <a:p>
            <a:r>
              <a:rPr lang="en-GB" dirty="0">
                <a:solidFill>
                  <a:srgbClr val="1B05BB"/>
                </a:solidFill>
              </a:rPr>
              <a:t>LSA – Mrs Nolan</a:t>
            </a:r>
          </a:p>
        </p:txBody>
      </p:sp>
    </p:spTree>
    <p:extLst>
      <p:ext uri="{BB962C8B-B14F-4D97-AF65-F5344CB8AC3E}">
        <p14:creationId xmlns:p14="http://schemas.microsoft.com/office/powerpoint/2010/main" val="64265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0793"/>
            <a:ext cx="7772400" cy="939976"/>
          </a:xfrm>
        </p:spPr>
        <p:txBody>
          <a:bodyPr>
            <a:normAutofit/>
          </a:bodyPr>
          <a:lstStyle/>
          <a:p>
            <a:r>
              <a:rPr lang="en-GB" sz="4000" b="1" dirty="0">
                <a:solidFill>
                  <a:srgbClr val="1B05BB"/>
                </a:solidFill>
              </a:rPr>
              <a:t>Attendance</a:t>
            </a:r>
          </a:p>
        </p:txBody>
      </p:sp>
      <p:sp>
        <p:nvSpPr>
          <p:cNvPr id="3" name="Subtitle 2"/>
          <p:cNvSpPr>
            <a:spLocks noGrp="1"/>
          </p:cNvSpPr>
          <p:nvPr>
            <p:ph type="subTitle" idx="1"/>
          </p:nvPr>
        </p:nvSpPr>
        <p:spPr>
          <a:xfrm>
            <a:off x="463080" y="1124745"/>
            <a:ext cx="7992888" cy="6236448"/>
          </a:xfrm>
        </p:spPr>
        <p:txBody>
          <a:bodyPr>
            <a:normAutofit fontScale="25000" lnSpcReduction="20000"/>
          </a:bodyPr>
          <a:lstStyle/>
          <a:p>
            <a:r>
              <a:rPr lang="en-US" sz="6400" dirty="0">
                <a:solidFill>
                  <a:srgbClr val="1B05BB"/>
                </a:solidFill>
              </a:rPr>
              <a:t>At St Helen’s Catholic Infant School, we believe in developing good patterns of attendance to ensure children reach their full potential. Children with highest percentages of attendance and punctuality do better academically than those with low percentages of attendance and punctuality.</a:t>
            </a:r>
            <a:endParaRPr lang="en-GB" sz="6400" b="1" dirty="0">
              <a:solidFill>
                <a:srgbClr val="1B05BB"/>
              </a:solidFill>
            </a:endParaRPr>
          </a:p>
          <a:p>
            <a:endParaRPr lang="en-GB" sz="6400" b="1" dirty="0"/>
          </a:p>
          <a:p>
            <a:r>
              <a:rPr lang="en-GB" sz="6400" b="1" dirty="0">
                <a:solidFill>
                  <a:srgbClr val="1B05BB"/>
                </a:solidFill>
              </a:rPr>
              <a:t>Legal expectation: 96%+</a:t>
            </a:r>
          </a:p>
          <a:p>
            <a:pPr algn="l"/>
            <a:r>
              <a:rPr lang="en-GB" sz="6400" b="1" dirty="0">
                <a:solidFill>
                  <a:srgbClr val="1B05BB"/>
                </a:solidFill>
              </a:rPr>
              <a:t>At St Helen’s Catholic Infant School</a:t>
            </a:r>
          </a:p>
          <a:p>
            <a:pPr marL="685800" indent="-685800" algn="l">
              <a:buFont typeface="Arial" panose="020B0604020202020204" pitchFamily="34" charset="0"/>
              <a:buChar char="•"/>
            </a:pPr>
            <a:r>
              <a:rPr lang="en-US" sz="6400" b="1" dirty="0">
                <a:solidFill>
                  <a:srgbClr val="1B05BB"/>
                </a:solidFill>
              </a:rPr>
              <a:t>Classes compete for the highest attendance and this is celebrated in the weekly newsletter</a:t>
            </a:r>
            <a:endParaRPr lang="en-GB" sz="6400" b="1" dirty="0">
              <a:solidFill>
                <a:srgbClr val="1B05BB"/>
              </a:solidFill>
            </a:endParaRPr>
          </a:p>
          <a:p>
            <a:pPr marL="685800" indent="-685800" algn="l">
              <a:buFont typeface="Arial" panose="020B0604020202020204" pitchFamily="34" charset="0"/>
              <a:buChar char="•"/>
            </a:pPr>
            <a:r>
              <a:rPr lang="en-GB" sz="6400" b="1" dirty="0">
                <a:solidFill>
                  <a:srgbClr val="1B05BB"/>
                </a:solidFill>
              </a:rPr>
              <a:t>Attendance and punctuality is recorded and discussed at Parent Consultations each term </a:t>
            </a:r>
          </a:p>
          <a:p>
            <a:pPr marL="685800" indent="-685800" algn="l">
              <a:buFont typeface="Arial" panose="020B0604020202020204" pitchFamily="34" charset="0"/>
              <a:buChar char="•"/>
            </a:pPr>
            <a:r>
              <a:rPr lang="en-US" sz="6400" b="1" dirty="0">
                <a:solidFill>
                  <a:srgbClr val="1B05BB"/>
                </a:solidFill>
              </a:rPr>
              <a:t>Attendance is recorded and commented on in children’s end of year reports</a:t>
            </a:r>
            <a:endParaRPr lang="en-GB" sz="6400" b="1" dirty="0">
              <a:solidFill>
                <a:srgbClr val="1B05BB"/>
              </a:solidFill>
            </a:endParaRPr>
          </a:p>
          <a:p>
            <a:pPr algn="l"/>
            <a:r>
              <a:rPr lang="en-GB" sz="6400" b="1" dirty="0">
                <a:solidFill>
                  <a:srgbClr val="1B05BB"/>
                </a:solidFill>
              </a:rPr>
              <a:t>When children’s attendance/punctuality drops below:</a:t>
            </a:r>
          </a:p>
          <a:p>
            <a:pPr marL="685800" indent="-685800" algn="l">
              <a:buFont typeface="Arial" panose="020B0604020202020204" pitchFamily="34" charset="0"/>
              <a:buChar char="•"/>
            </a:pPr>
            <a:r>
              <a:rPr lang="en-GB" sz="6400" b="1" dirty="0">
                <a:solidFill>
                  <a:srgbClr val="1B05BB"/>
                </a:solidFill>
              </a:rPr>
              <a:t>A letter is sent home each term to inform parents of the drop in attendance, where necessary</a:t>
            </a:r>
          </a:p>
          <a:p>
            <a:pPr marL="685800" indent="-685800" algn="l">
              <a:buFont typeface="Arial" panose="020B0604020202020204" pitchFamily="34" charset="0"/>
              <a:buChar char="•"/>
            </a:pPr>
            <a:r>
              <a:rPr lang="en-GB" sz="6400" b="1" dirty="0">
                <a:solidFill>
                  <a:srgbClr val="1B05BB"/>
                </a:solidFill>
              </a:rPr>
              <a:t>If there is no improvement, parents are invited to a meeting with the Headteacher and an action plan is created</a:t>
            </a:r>
          </a:p>
          <a:p>
            <a:pPr marL="685800" indent="-685800" algn="l">
              <a:buFont typeface="Arial" panose="020B0604020202020204" pitchFamily="34" charset="0"/>
              <a:buChar char="•"/>
            </a:pPr>
            <a:r>
              <a:rPr lang="en-GB" sz="6400" b="1" dirty="0">
                <a:solidFill>
                  <a:srgbClr val="1B05BB"/>
                </a:solidFill>
              </a:rPr>
              <a:t>If there is still no improvement, the local authority are contacted and parents are invited to  meeting with the Attendance Officer to discuss ways to improve attendance</a:t>
            </a:r>
          </a:p>
          <a:p>
            <a:pPr marL="685800" indent="-685800" algn="l">
              <a:buFont typeface="Arial" panose="020B0604020202020204" pitchFamily="34" charset="0"/>
              <a:buChar char="•"/>
            </a:pPr>
            <a:r>
              <a:rPr lang="en-GB" sz="6400" b="1" dirty="0">
                <a:solidFill>
                  <a:srgbClr val="1B05BB"/>
                </a:solidFill>
              </a:rPr>
              <a:t>Unauthorised absence may result in the school referring to the Local Authority for sanctions and/or legal proceedings</a:t>
            </a:r>
          </a:p>
          <a:p>
            <a:pPr marL="685800" indent="-685800" algn="l">
              <a:buFont typeface="Arial" panose="020B0604020202020204" pitchFamily="34" charset="0"/>
              <a:buChar char="•"/>
            </a:pPr>
            <a:endParaRPr lang="en-GB" sz="6400" b="1" dirty="0">
              <a:solidFill>
                <a:srgbClr val="1B05BB"/>
              </a:solidFill>
            </a:endParaRPr>
          </a:p>
          <a:p>
            <a:pPr algn="l"/>
            <a:r>
              <a:rPr lang="en-GB" sz="6400" b="1" dirty="0">
                <a:solidFill>
                  <a:srgbClr val="1B05BB"/>
                </a:solidFill>
              </a:rPr>
              <a:t>Please Note: The Headteacher refers to the Attendance Policy when responding to all applications for Leave of Absence. This is available via the website: Key Information – Policies – Attendance Policy 2024-2025</a:t>
            </a:r>
          </a:p>
          <a:p>
            <a:endParaRPr lang="en-GB" sz="6400" b="1" dirty="0"/>
          </a:p>
          <a:p>
            <a:endParaRPr lang="en-GB" sz="2400" b="1" dirty="0"/>
          </a:p>
          <a:p>
            <a:endParaRPr lang="en-GB" sz="2400" b="1" dirty="0"/>
          </a:p>
          <a:p>
            <a:endParaRPr lang="en-GB" sz="2400" b="1" dirty="0"/>
          </a:p>
          <a:p>
            <a:endParaRPr lang="en-GB" sz="2400" b="1" dirty="0"/>
          </a:p>
          <a:p>
            <a:endParaRPr lang="en-GB" sz="2400" b="1" dirty="0"/>
          </a:p>
          <a:p>
            <a:r>
              <a:rPr lang="en-GB" sz="2400" b="1" dirty="0">
                <a:hlinkClick r:id="rId2"/>
              </a:rPr>
              <a:t>/</a:t>
            </a:r>
            <a:endParaRPr lang="en-GB" sz="2400" b="1" dirty="0"/>
          </a:p>
          <a:p>
            <a:endParaRPr lang="en-GB" sz="4400" b="1" dirty="0">
              <a:solidFill>
                <a:srgbClr val="1B05BB"/>
              </a:solidFill>
            </a:endParaRPr>
          </a:p>
        </p:txBody>
      </p:sp>
      <p:pic>
        <p:nvPicPr>
          <p:cNvPr id="4" name="Picture 3"/>
          <p:cNvPicPr/>
          <p:nvPr/>
        </p:nvPicPr>
        <p:blipFill>
          <a:blip r:embed="rId3" cstate="print"/>
          <a:srcRect/>
          <a:stretch>
            <a:fillRect/>
          </a:stretch>
        </p:blipFill>
        <p:spPr bwMode="auto">
          <a:xfrm>
            <a:off x="8028384" y="184309"/>
            <a:ext cx="715616" cy="940436"/>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1"/>
            <a:ext cx="720080" cy="936104"/>
          </a:xfrm>
          <a:prstGeom prst="rect">
            <a:avLst/>
          </a:prstGeom>
          <a:noFill/>
          <a:ln>
            <a:noFill/>
          </a:ln>
        </p:spPr>
      </p:pic>
    </p:spTree>
    <p:extLst>
      <p:ext uri="{BB962C8B-B14F-4D97-AF65-F5344CB8AC3E}">
        <p14:creationId xmlns:p14="http://schemas.microsoft.com/office/powerpoint/2010/main" val="1753605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5400" b="1" dirty="0">
                <a:solidFill>
                  <a:srgbClr val="1B05BB"/>
                </a:solidFill>
              </a:rPr>
              <a:t>Behaviour </a:t>
            </a:r>
          </a:p>
        </p:txBody>
      </p:sp>
      <p:sp>
        <p:nvSpPr>
          <p:cNvPr id="3" name="Subtitle 2"/>
          <p:cNvSpPr>
            <a:spLocks noGrp="1"/>
          </p:cNvSpPr>
          <p:nvPr>
            <p:ph type="subTitle" idx="1"/>
          </p:nvPr>
        </p:nvSpPr>
        <p:spPr>
          <a:xfrm>
            <a:off x="251520" y="2031023"/>
            <a:ext cx="8712968" cy="4422313"/>
          </a:xfrm>
        </p:spPr>
        <p:txBody>
          <a:bodyPr>
            <a:normAutofit fontScale="62500" lnSpcReduction="20000"/>
          </a:bodyPr>
          <a:lstStyle/>
          <a:p>
            <a:pPr marL="457200" lvl="0" indent="-457200" algn="just">
              <a:spcBef>
                <a:spcPts val="0"/>
              </a:spcBef>
              <a:buFont typeface="Arial" panose="020B0604020202020204" pitchFamily="34" charset="0"/>
              <a:buChar char="•"/>
            </a:pPr>
            <a:r>
              <a:rPr lang="en-GB" sz="2900" b="1" dirty="0">
                <a:solidFill>
                  <a:srgbClr val="1B05BB"/>
                </a:solidFill>
              </a:rPr>
              <a:t>The behaviour of the children plays an important role in our school community and consistently good behaviour is expected. </a:t>
            </a:r>
          </a:p>
          <a:p>
            <a:pPr marL="457200" lvl="0" indent="-457200" algn="just">
              <a:spcBef>
                <a:spcPts val="0"/>
              </a:spcBef>
              <a:buFont typeface="Arial" panose="020B0604020202020204" pitchFamily="34" charset="0"/>
              <a:buChar char="•"/>
            </a:pPr>
            <a:endParaRPr lang="en-GB" sz="2900" b="1" dirty="0">
              <a:solidFill>
                <a:srgbClr val="1B05BB"/>
              </a:solidFill>
            </a:endParaRPr>
          </a:p>
          <a:p>
            <a:pPr marL="457200" lvl="0" indent="-457200" algn="just">
              <a:spcBef>
                <a:spcPts val="0"/>
              </a:spcBef>
              <a:buFont typeface="Arial" panose="020B0604020202020204" pitchFamily="34" charset="0"/>
              <a:buChar char="•"/>
            </a:pPr>
            <a:r>
              <a:rPr lang="en-GB" sz="2900" b="1" dirty="0">
                <a:solidFill>
                  <a:srgbClr val="1B05BB"/>
                </a:solidFill>
              </a:rPr>
              <a:t>Therefore, the peg system continues in Year 2. If they do something outstanding, their peg moves up to the Golden Face and they are given a Golden Face sticker for all to see, plus they earn a house point. If their peg moves down to the pink or the blue sad faces, they are able to improve their behaviour that day to move their peg back up. All pegs are returned to the yellow face each morning.</a:t>
            </a:r>
          </a:p>
          <a:p>
            <a:pPr lvl="0" algn="just">
              <a:spcBef>
                <a:spcPts val="0"/>
              </a:spcBef>
            </a:pPr>
            <a:endParaRPr lang="en-US" sz="2900" b="1" dirty="0">
              <a:solidFill>
                <a:srgbClr val="1B05BB"/>
              </a:solidFill>
            </a:endParaRPr>
          </a:p>
          <a:p>
            <a:pPr marL="457200" lvl="0" indent="-457200" algn="just">
              <a:spcBef>
                <a:spcPts val="0"/>
              </a:spcBef>
              <a:buFont typeface="Arial" panose="020B0604020202020204" pitchFamily="34" charset="0"/>
              <a:buChar char="•"/>
            </a:pPr>
            <a:r>
              <a:rPr lang="en-US" sz="2900" b="1" dirty="0">
                <a:solidFill>
                  <a:srgbClr val="1B05BB"/>
                </a:solidFill>
              </a:rPr>
              <a:t>In each class the </a:t>
            </a:r>
            <a:r>
              <a:rPr lang="en-GB" sz="2900" b="1" dirty="0">
                <a:solidFill>
                  <a:srgbClr val="1B05BB"/>
                </a:solidFill>
              </a:rPr>
              <a:t>children can earn rewards such as stickers and house points.</a:t>
            </a:r>
          </a:p>
          <a:p>
            <a:pPr lvl="0" algn="just">
              <a:spcBef>
                <a:spcPts val="0"/>
              </a:spcBef>
            </a:pPr>
            <a:r>
              <a:rPr lang="en-GB" sz="2900" b="1" dirty="0">
                <a:solidFill>
                  <a:srgbClr val="1B05BB"/>
                </a:solidFill>
              </a:rPr>
              <a:t> </a:t>
            </a:r>
          </a:p>
          <a:p>
            <a:pPr marL="457200" lvl="0" indent="-457200" algn="just">
              <a:spcBef>
                <a:spcPts val="0"/>
              </a:spcBef>
              <a:buFont typeface="Arial" panose="020B0604020202020204" pitchFamily="34" charset="0"/>
              <a:buChar char="•"/>
            </a:pPr>
            <a:r>
              <a:rPr lang="en-GB" sz="2900" b="1" dirty="0">
                <a:solidFill>
                  <a:srgbClr val="1B05BB"/>
                </a:solidFill>
              </a:rPr>
              <a:t>When the whole class works well together as a team they earn cubes.</a:t>
            </a:r>
          </a:p>
          <a:p>
            <a:pPr marL="457200" lvl="0" indent="-457200" algn="just">
              <a:spcBef>
                <a:spcPts val="0"/>
              </a:spcBef>
              <a:buFont typeface="Arial" panose="020B0604020202020204" pitchFamily="34" charset="0"/>
              <a:buChar char="•"/>
            </a:pPr>
            <a:r>
              <a:rPr lang="en-GB" sz="2900" b="1" dirty="0">
                <a:solidFill>
                  <a:srgbClr val="1B05BB"/>
                </a:solidFill>
              </a:rPr>
              <a:t>25 cubes = class treat which the children choose!</a:t>
            </a:r>
          </a:p>
          <a:p>
            <a:pPr marL="457200" lvl="0" indent="-457200" algn="just">
              <a:spcBef>
                <a:spcPts val="0"/>
              </a:spcBef>
              <a:buFont typeface="Arial" panose="020B0604020202020204" pitchFamily="34" charset="0"/>
              <a:buChar char="•"/>
            </a:pPr>
            <a:endParaRPr lang="en-GB" sz="2900" b="1" dirty="0">
              <a:solidFill>
                <a:srgbClr val="1B05BB"/>
              </a:solidFill>
            </a:endParaRPr>
          </a:p>
          <a:p>
            <a:r>
              <a:rPr lang="en-GB" sz="2800" dirty="0">
                <a:solidFill>
                  <a:srgbClr val="FF0000"/>
                </a:solidFill>
                <a:latin typeface="Comic Sans MS" panose="030F0702030302020204" pitchFamily="66" charset="0"/>
              </a:rPr>
              <a:t>           </a:t>
            </a:r>
            <a:r>
              <a:rPr lang="en-GB" sz="2800" dirty="0">
                <a:solidFill>
                  <a:srgbClr val="1B05BB"/>
                </a:solidFill>
              </a:rPr>
              <a:t>Behaviour Policy is available vis school website: </a:t>
            </a:r>
            <a:r>
              <a:rPr lang="en-GB" sz="2800" b="1" dirty="0">
                <a:solidFill>
                  <a:srgbClr val="1B05BB"/>
                </a:solidFill>
              </a:rPr>
              <a:t>Key Information – Safeguarding and E-Safety – Safeguarding and E-Safety Policies and Information</a:t>
            </a:r>
          </a:p>
          <a:p>
            <a:endParaRPr lang="en-GB" sz="2800" b="1" dirty="0">
              <a:solidFill>
                <a:srgbClr val="1B05BB"/>
              </a:solidFill>
            </a:endParaRPr>
          </a:p>
          <a:p>
            <a:pPr lvl="0" algn="just">
              <a:spcBef>
                <a:spcPts val="0"/>
              </a:spcBef>
            </a:pPr>
            <a:r>
              <a:rPr lang="en-GB" sz="2800" dirty="0">
                <a:solidFill>
                  <a:srgbClr val="FF0000"/>
                </a:solidFill>
                <a:latin typeface="Comic Sans MS" panose="030F0702030302020204" pitchFamily="66" charset="0"/>
              </a:rPr>
              <a:t>    </a:t>
            </a:r>
          </a:p>
          <a:p>
            <a:endParaRPr lang="en-GB" sz="4400" b="1" dirty="0">
              <a:solidFill>
                <a:srgbClr val="1B05BB"/>
              </a:solidFill>
            </a:endParaRPr>
          </a:p>
        </p:txBody>
      </p:sp>
      <p:pic>
        <p:nvPicPr>
          <p:cNvPr id="4" name="Picture 3"/>
          <p:cNvPicPr/>
          <p:nvPr/>
        </p:nvPicPr>
        <p:blipFill>
          <a:blip r:embed="rId3" cstate="print"/>
          <a:srcRect/>
          <a:stretch>
            <a:fillRect/>
          </a:stretch>
        </p:blipFill>
        <p:spPr bwMode="auto">
          <a:xfrm>
            <a:off x="7668344" y="374819"/>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178357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47546"/>
            <a:ext cx="7772400" cy="1470025"/>
          </a:xfrm>
        </p:spPr>
        <p:txBody>
          <a:bodyPr>
            <a:normAutofit/>
          </a:bodyPr>
          <a:lstStyle/>
          <a:p>
            <a:r>
              <a:rPr lang="en-GB" sz="4000" b="1" dirty="0">
                <a:solidFill>
                  <a:srgbClr val="1B05BB"/>
                </a:solidFill>
              </a:rPr>
              <a:t>Year 2 Routines/Curriculum</a:t>
            </a:r>
          </a:p>
        </p:txBody>
      </p:sp>
      <p:sp>
        <p:nvSpPr>
          <p:cNvPr id="3" name="Subtitle 2"/>
          <p:cNvSpPr>
            <a:spLocks noGrp="1"/>
          </p:cNvSpPr>
          <p:nvPr>
            <p:ph type="subTitle" idx="1"/>
          </p:nvPr>
        </p:nvSpPr>
        <p:spPr>
          <a:xfrm>
            <a:off x="251520" y="1484763"/>
            <a:ext cx="8496944" cy="5112589"/>
          </a:xfrm>
        </p:spPr>
        <p:txBody>
          <a:bodyPr>
            <a:normAutofit/>
          </a:bodyPr>
          <a:lstStyle/>
          <a:p>
            <a:pPr marL="285750" indent="-285750" algn="just">
              <a:buFont typeface="Arial" panose="020B0604020202020204" pitchFamily="34" charset="0"/>
              <a:buChar char="•"/>
            </a:pPr>
            <a:r>
              <a:rPr lang="en-US" sz="1900" dirty="0">
                <a:solidFill>
                  <a:srgbClr val="1B05BB"/>
                </a:solidFill>
              </a:rPr>
              <a:t>Each day, the children participate in prayer three times a day. </a:t>
            </a:r>
          </a:p>
          <a:p>
            <a:pPr marL="285750" indent="-285750" algn="just">
              <a:buFont typeface="Arial" panose="020B0604020202020204" pitchFamily="34" charset="0"/>
              <a:buChar char="•"/>
            </a:pPr>
            <a:r>
              <a:rPr lang="en-US" sz="1900" dirty="0">
                <a:solidFill>
                  <a:srgbClr val="1B05BB"/>
                </a:solidFill>
              </a:rPr>
              <a:t>They take turns to be the class Prayer Leader in their class. They will  also participate in collective worship assemblies with the rest of the school.</a:t>
            </a:r>
          </a:p>
          <a:p>
            <a:pPr marL="285750" indent="-285750" algn="just">
              <a:buFont typeface="Arial" panose="020B0604020202020204" pitchFamily="34" charset="0"/>
              <a:buChar char="•"/>
            </a:pPr>
            <a:r>
              <a:rPr lang="en-US" sz="1900" dirty="0">
                <a:solidFill>
                  <a:srgbClr val="1B05BB"/>
                </a:solidFill>
              </a:rPr>
              <a:t>Two children from each class are the daily helpers and help around the classroom with various tasks. They are also the playground Friendship Buddies that day.</a:t>
            </a:r>
          </a:p>
          <a:p>
            <a:pPr marL="285750" indent="-285750" algn="just">
              <a:buFont typeface="Arial" panose="020B0604020202020204" pitchFamily="34" charset="0"/>
              <a:buChar char="•"/>
            </a:pPr>
            <a:r>
              <a:rPr lang="en-US" sz="1900" dirty="0">
                <a:solidFill>
                  <a:srgbClr val="1B05BB"/>
                </a:solidFill>
              </a:rPr>
              <a:t>The children have a broad and balanced curriculum, including an English, Maths and Reading session every day.</a:t>
            </a:r>
          </a:p>
          <a:p>
            <a:pPr marL="285750" indent="-285750" algn="just">
              <a:buFont typeface="Arial" panose="020B0604020202020204" pitchFamily="34" charset="0"/>
              <a:buChar char="•"/>
            </a:pPr>
            <a:r>
              <a:rPr lang="en-US" sz="1900" dirty="0">
                <a:solidFill>
                  <a:srgbClr val="1B05BB"/>
                </a:solidFill>
              </a:rPr>
              <a:t>Every week they have 2 RE lessons and 2 PE lessons. </a:t>
            </a:r>
          </a:p>
          <a:p>
            <a:pPr marL="285750" indent="-285750" algn="just">
              <a:buFont typeface="Arial" panose="020B0604020202020204" pitchFamily="34" charset="0"/>
              <a:buChar char="•"/>
            </a:pPr>
            <a:r>
              <a:rPr lang="en-US" sz="1900" dirty="0">
                <a:solidFill>
                  <a:srgbClr val="1B05BB"/>
                </a:solidFill>
              </a:rPr>
              <a:t>They also have a weekly Science, PSHE, ICT, Art or D.T., Music and Humanities (History or Geography) lesson.</a:t>
            </a:r>
          </a:p>
          <a:p>
            <a:pPr>
              <a:lnSpc>
                <a:spcPct val="80000"/>
              </a:lnSpc>
            </a:pPr>
            <a:r>
              <a:rPr lang="en-US" altLang="en-US" sz="1900" b="1" dirty="0">
                <a:solidFill>
                  <a:srgbClr val="1B05BB"/>
                </a:solidFill>
              </a:rPr>
              <a:t>Each week you can keep up with what your child is learning via the year group page on the website: Children – Year Group Pages – Year 2 – Year 2 Weekly updates on Learning 2024 -2025</a:t>
            </a:r>
          </a:p>
          <a:p>
            <a:pPr>
              <a:lnSpc>
                <a:spcPct val="80000"/>
              </a:lnSpc>
            </a:pPr>
            <a:endParaRPr lang="en-US" altLang="en-US" sz="1900" b="1" dirty="0">
              <a:solidFill>
                <a:srgbClr val="FF0000"/>
              </a:solidFill>
            </a:endParaRPr>
          </a:p>
          <a:p>
            <a:pPr algn="l">
              <a:lnSpc>
                <a:spcPct val="80000"/>
              </a:lnSpc>
            </a:pPr>
            <a:r>
              <a:rPr lang="en-US" altLang="en-US" sz="1900" b="1" dirty="0">
                <a:solidFill>
                  <a:srgbClr val="1B05BB"/>
                </a:solidFill>
              </a:rPr>
              <a:t>This year’s Curriculum Map can be found on the website: Key Information – Curriculum – Curriculum Information 2024-2025 – Year 2 Curriculum Map</a:t>
            </a:r>
            <a:endParaRPr lang="en-GB" sz="1600" b="1" dirty="0">
              <a:solidFill>
                <a:srgbClr val="1B05BB"/>
              </a:solidFill>
            </a:endParaRPr>
          </a:p>
          <a:p>
            <a:pPr marL="285750" indent="-285750" algn="just">
              <a:buFont typeface="Arial" panose="020B0604020202020204" pitchFamily="34" charset="0"/>
              <a:buChar char="•"/>
            </a:pPr>
            <a:endParaRPr lang="en-GB" sz="1600" b="1" dirty="0">
              <a:solidFill>
                <a:srgbClr val="1B05BB"/>
              </a:solidFill>
            </a:endParaRPr>
          </a:p>
        </p:txBody>
      </p:sp>
      <p:pic>
        <p:nvPicPr>
          <p:cNvPr id="4" name="Picture 3"/>
          <p:cNvPicPr/>
          <p:nvPr/>
        </p:nvPicPr>
        <p:blipFill>
          <a:blip r:embed="rId3" cstate="print"/>
          <a:srcRect/>
          <a:stretch>
            <a:fillRect/>
          </a:stretch>
        </p:blipFill>
        <p:spPr bwMode="auto">
          <a:xfrm>
            <a:off x="7956376" y="103550"/>
            <a:ext cx="1080120" cy="1237217"/>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008112" cy="1152128"/>
          </a:xfrm>
          <a:prstGeom prst="rect">
            <a:avLst/>
          </a:prstGeom>
          <a:noFill/>
          <a:ln>
            <a:noFill/>
          </a:ln>
        </p:spPr>
      </p:pic>
    </p:spTree>
    <p:extLst>
      <p:ext uri="{BB962C8B-B14F-4D97-AF65-F5344CB8AC3E}">
        <p14:creationId xmlns:p14="http://schemas.microsoft.com/office/powerpoint/2010/main" val="45328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a:solidFill>
                <a:srgbClr val="1B05BB"/>
              </a:solidFill>
            </a:endParaRPr>
          </a:p>
          <a:p>
            <a:endParaRPr lang="en-GB" dirty="0"/>
          </a:p>
          <a:p>
            <a:endParaRPr lang="en-GB" dirty="0"/>
          </a:p>
          <a:p>
            <a:pPr marL="0" indent="0">
              <a:buNone/>
            </a:pPr>
            <a:endParaRPr lang="en-GB" dirty="0"/>
          </a:p>
          <a:p>
            <a:pPr marL="0" indent="0">
              <a:buNone/>
            </a:pPr>
            <a:endParaRPr lang="en-GB" dirty="0"/>
          </a:p>
        </p:txBody>
      </p:sp>
      <p:sp>
        <p:nvSpPr>
          <p:cNvPr id="4" name="Title 1"/>
          <p:cNvSpPr>
            <a:spLocks noGrp="1"/>
          </p:cNvSpPr>
          <p:nvPr>
            <p:ph type="title"/>
          </p:nvPr>
        </p:nvSpPr>
        <p:spPr/>
        <p:txBody>
          <a:bodyPr>
            <a:normAutofit/>
          </a:bodyPr>
          <a:lstStyle/>
          <a:p>
            <a:r>
              <a:rPr lang="en-GB" sz="2800" b="1" dirty="0">
                <a:solidFill>
                  <a:srgbClr val="1B05BB"/>
                </a:solidFill>
              </a:rPr>
              <a:t>RSHE</a:t>
            </a:r>
          </a:p>
        </p:txBody>
      </p:sp>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9499"/>
            <a:ext cx="936104" cy="941229"/>
          </a:xfrm>
          <a:prstGeom prst="rect">
            <a:avLst/>
          </a:prstGeom>
          <a:noFill/>
          <a:ln>
            <a:noFill/>
          </a:ln>
        </p:spPr>
      </p:pic>
      <p:pic>
        <p:nvPicPr>
          <p:cNvPr id="6" name="Picture 5"/>
          <p:cNvPicPr/>
          <p:nvPr/>
        </p:nvPicPr>
        <p:blipFill>
          <a:blip r:embed="rId4" cstate="print"/>
          <a:srcRect/>
          <a:stretch>
            <a:fillRect/>
          </a:stretch>
        </p:blipFill>
        <p:spPr bwMode="auto">
          <a:xfrm>
            <a:off x="8100392" y="63799"/>
            <a:ext cx="792088" cy="916929"/>
          </a:xfrm>
          <a:prstGeom prst="rect">
            <a:avLst/>
          </a:prstGeom>
          <a:noFill/>
          <a:ln w="0" algn="in">
            <a:noFill/>
            <a:miter lim="800000"/>
            <a:headEnd/>
            <a:tailEnd/>
          </a:ln>
        </p:spPr>
      </p:pic>
      <p:sp>
        <p:nvSpPr>
          <p:cNvPr id="2" name="Rectangle 1"/>
          <p:cNvSpPr/>
          <p:nvPr/>
        </p:nvSpPr>
        <p:spPr>
          <a:xfrm>
            <a:off x="372700" y="980728"/>
            <a:ext cx="8795320" cy="5909310"/>
          </a:xfrm>
          <a:prstGeom prst="rect">
            <a:avLst/>
          </a:prstGeom>
        </p:spPr>
        <p:txBody>
          <a:bodyPr wrap="square">
            <a:spAutoFit/>
          </a:bodyPr>
          <a:lstStyle/>
          <a:p>
            <a:pPr fontAlgn="t"/>
            <a:r>
              <a:rPr lang="en-GB" b="1" dirty="0">
                <a:solidFill>
                  <a:srgbClr val="1B05BB"/>
                </a:solidFill>
              </a:rPr>
              <a:t>What is it about?</a:t>
            </a:r>
            <a:endParaRPr lang="en-GB" dirty="0">
              <a:solidFill>
                <a:srgbClr val="1B05BB"/>
              </a:solidFill>
            </a:endParaRPr>
          </a:p>
          <a:p>
            <a:pPr fontAlgn="t"/>
            <a:r>
              <a:rPr lang="en-GB" dirty="0">
                <a:solidFill>
                  <a:srgbClr val="1B05BB"/>
                </a:solidFill>
              </a:rPr>
              <a:t>•Came into effect in September 2020</a:t>
            </a:r>
          </a:p>
          <a:p>
            <a:pPr fontAlgn="t"/>
            <a:r>
              <a:rPr lang="en-GB" dirty="0">
                <a:solidFill>
                  <a:srgbClr val="1B05BB"/>
                </a:solidFill>
              </a:rPr>
              <a:t>•20 years since the last review of the curriculum – the world has changed</a:t>
            </a:r>
          </a:p>
          <a:p>
            <a:pPr fontAlgn="t"/>
            <a:r>
              <a:rPr lang="en-GB" dirty="0">
                <a:solidFill>
                  <a:srgbClr val="1B05BB"/>
                </a:solidFill>
              </a:rPr>
              <a:t>•Relationships Education and Health Education in primary schools</a:t>
            </a:r>
          </a:p>
          <a:p>
            <a:pPr fontAlgn="t"/>
            <a:r>
              <a:rPr lang="en-GB" dirty="0">
                <a:solidFill>
                  <a:srgbClr val="1B05BB"/>
                </a:solidFill>
              </a:rPr>
              <a:t>•This guidance is for all primary schools including academies and faith based schools.</a:t>
            </a:r>
          </a:p>
          <a:p>
            <a:pPr fontAlgn="t"/>
            <a:r>
              <a:rPr lang="en-GB" dirty="0">
                <a:solidFill>
                  <a:srgbClr val="1B05BB"/>
                </a:solidFill>
              </a:rPr>
              <a:t> </a:t>
            </a:r>
          </a:p>
          <a:p>
            <a:pPr fontAlgn="t"/>
            <a:r>
              <a:rPr lang="en-GB" dirty="0">
                <a:solidFill>
                  <a:srgbClr val="1B05BB"/>
                </a:solidFill>
              </a:rPr>
              <a:t> </a:t>
            </a:r>
            <a:r>
              <a:rPr lang="en-GB" b="1" dirty="0">
                <a:solidFill>
                  <a:srgbClr val="1B05BB"/>
                </a:solidFill>
              </a:rPr>
              <a:t>What is the purpose of our RSHE curriculum?</a:t>
            </a:r>
            <a:endParaRPr lang="en-GB" dirty="0">
              <a:solidFill>
                <a:srgbClr val="1B05BB"/>
              </a:solidFill>
            </a:endParaRPr>
          </a:p>
          <a:p>
            <a:pPr fontAlgn="t"/>
            <a:r>
              <a:rPr lang="en-GB" dirty="0">
                <a:solidFill>
                  <a:srgbClr val="1B05BB"/>
                </a:solidFill>
              </a:rPr>
              <a:t>We want to enable children to embrace the challenges of creating a happy and successful adult life by equipping them with:</a:t>
            </a:r>
          </a:p>
          <a:p>
            <a:pPr fontAlgn="t"/>
            <a:r>
              <a:rPr lang="en-GB" dirty="0">
                <a:solidFill>
                  <a:srgbClr val="1B05BB"/>
                </a:solidFill>
              </a:rPr>
              <a:t> </a:t>
            </a:r>
          </a:p>
          <a:p>
            <a:pPr fontAlgn="t"/>
            <a:r>
              <a:rPr lang="en-GB" dirty="0">
                <a:solidFill>
                  <a:srgbClr val="1B05BB"/>
                </a:solidFill>
              </a:rPr>
              <a:t>•the knowledge to make informed decisions about their wellbeing, health and relationships</a:t>
            </a:r>
          </a:p>
          <a:p>
            <a:pPr fontAlgn="t"/>
            <a:r>
              <a:rPr lang="en-GB" dirty="0">
                <a:solidFill>
                  <a:srgbClr val="1B05BB"/>
                </a:solidFill>
              </a:rPr>
              <a:t>•the opportunity to put knowledge into practice as they develop the capacity to make sound decisions when facing risks, challenges and complex contexts.</a:t>
            </a:r>
          </a:p>
          <a:p>
            <a:pPr fontAlgn="t"/>
            <a:r>
              <a:rPr lang="en-GB" dirty="0">
                <a:solidFill>
                  <a:srgbClr val="1B05BB"/>
                </a:solidFill>
              </a:rPr>
              <a:t>•recognition that everyone faces difficult situations in their lives – how can we support children  to develop resilience, to know how and when to ask for help, and to know where to access support.</a:t>
            </a:r>
          </a:p>
          <a:p>
            <a:pPr fontAlgn="t"/>
            <a:endParaRPr lang="en-GB" dirty="0">
              <a:solidFill>
                <a:srgbClr val="1B05BB"/>
              </a:solidFill>
            </a:endParaRPr>
          </a:p>
          <a:p>
            <a:pPr algn="ctr" fontAlgn="t"/>
            <a:r>
              <a:rPr lang="en-GB" b="1" dirty="0">
                <a:solidFill>
                  <a:srgbClr val="1B05BB"/>
                </a:solidFill>
              </a:rPr>
              <a:t>It is taught throughout other subjects: PSHE/ICT/Science/PE/DT and Relationships Education is taught through Journey in Love Scheme.</a:t>
            </a:r>
          </a:p>
          <a:p>
            <a:pPr fontAlgn="t"/>
            <a:r>
              <a:rPr lang="en-GB" b="1" dirty="0">
                <a:solidFill>
                  <a:srgbClr val="1B05BB"/>
                </a:solidFill>
              </a:rPr>
              <a:t>More detailed information can be found via the website: Key Information – Curriculum – RSHE Information for parents. </a:t>
            </a:r>
            <a:endParaRPr lang="en-GB" b="1" dirty="0">
              <a:solidFill>
                <a:srgbClr val="1B05BB"/>
              </a:solidFill>
              <a:effectLst/>
            </a:endParaRPr>
          </a:p>
        </p:txBody>
      </p:sp>
    </p:spTree>
    <p:extLst>
      <p:ext uri="{BB962C8B-B14F-4D97-AF65-F5344CB8AC3E}">
        <p14:creationId xmlns:p14="http://schemas.microsoft.com/office/powerpoint/2010/main" val="286630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3200" b="1" dirty="0">
                <a:solidFill>
                  <a:srgbClr val="1B05BB"/>
                </a:solidFill>
              </a:rPr>
              <a:t>Reading</a:t>
            </a:r>
          </a:p>
        </p:txBody>
      </p:sp>
      <p:sp>
        <p:nvSpPr>
          <p:cNvPr id="3" name="Subtitle 2"/>
          <p:cNvSpPr>
            <a:spLocks noGrp="1"/>
          </p:cNvSpPr>
          <p:nvPr>
            <p:ph type="subTitle" idx="1"/>
          </p:nvPr>
        </p:nvSpPr>
        <p:spPr>
          <a:xfrm>
            <a:off x="43702" y="1511547"/>
            <a:ext cx="9144000" cy="4782373"/>
          </a:xfrm>
        </p:spPr>
        <p:txBody>
          <a:bodyPr>
            <a:normAutofit/>
          </a:bodyPr>
          <a:lstStyle/>
          <a:p>
            <a:r>
              <a:rPr lang="en-GB" sz="2000" dirty="0">
                <a:solidFill>
                  <a:srgbClr val="1B05BB"/>
                </a:solidFill>
              </a:rPr>
              <a:t>During </a:t>
            </a:r>
            <a:r>
              <a:rPr lang="en-GB" sz="2000">
                <a:solidFill>
                  <a:srgbClr val="1B05BB"/>
                </a:solidFill>
              </a:rPr>
              <a:t>their reading </a:t>
            </a:r>
            <a:r>
              <a:rPr lang="en-GB" sz="2000" dirty="0">
                <a:solidFill>
                  <a:srgbClr val="1B05BB"/>
                </a:solidFill>
              </a:rPr>
              <a:t>sessions, each child will complete a reading related task. </a:t>
            </a:r>
          </a:p>
          <a:p>
            <a:r>
              <a:rPr lang="en-US" sz="2000" dirty="0">
                <a:solidFill>
                  <a:srgbClr val="1B05BB"/>
                </a:solidFill>
              </a:rPr>
              <a:t>They should always have 3 books in their book bag:</a:t>
            </a:r>
          </a:p>
          <a:p>
            <a:endParaRPr lang="en-GB" sz="2000" dirty="0">
              <a:solidFill>
                <a:srgbClr val="1B05BB"/>
              </a:solidFill>
            </a:endParaRPr>
          </a:p>
          <a:p>
            <a:r>
              <a:rPr lang="en-GB" sz="2000" dirty="0">
                <a:solidFill>
                  <a:srgbClr val="1B05BB"/>
                </a:solidFill>
              </a:rPr>
              <a:t>Their </a:t>
            </a:r>
            <a:r>
              <a:rPr lang="en-GB" sz="2000" b="1" dirty="0">
                <a:solidFill>
                  <a:srgbClr val="1B05BB"/>
                </a:solidFill>
              </a:rPr>
              <a:t>Little </a:t>
            </a:r>
            <a:r>
              <a:rPr lang="en-GB" sz="2000" b="1" dirty="0" err="1">
                <a:solidFill>
                  <a:srgbClr val="1B05BB"/>
                </a:solidFill>
              </a:rPr>
              <a:t>Wandle</a:t>
            </a:r>
            <a:r>
              <a:rPr lang="en-GB" sz="2000" b="1" dirty="0">
                <a:solidFill>
                  <a:srgbClr val="1B05BB"/>
                </a:solidFill>
              </a:rPr>
              <a:t> Guided Reading book</a:t>
            </a:r>
            <a:r>
              <a:rPr lang="en-GB" sz="2000" dirty="0">
                <a:solidFill>
                  <a:srgbClr val="1B05BB"/>
                </a:solidFill>
              </a:rPr>
              <a:t>.</a:t>
            </a:r>
          </a:p>
          <a:p>
            <a:endParaRPr lang="en-GB" sz="2000" dirty="0">
              <a:solidFill>
                <a:srgbClr val="1B05BB"/>
              </a:solidFill>
            </a:endParaRPr>
          </a:p>
          <a:p>
            <a:r>
              <a:rPr lang="en-US" sz="2000" dirty="0">
                <a:solidFill>
                  <a:srgbClr val="1B05BB"/>
                </a:solidFill>
              </a:rPr>
              <a:t>They will also swap their </a:t>
            </a:r>
            <a:r>
              <a:rPr lang="en-US" sz="2000" b="1" dirty="0">
                <a:solidFill>
                  <a:srgbClr val="1B05BB"/>
                </a:solidFill>
              </a:rPr>
              <a:t>2 class</a:t>
            </a:r>
            <a:r>
              <a:rPr lang="en-US" sz="2000" dirty="0">
                <a:solidFill>
                  <a:srgbClr val="1B05BB"/>
                </a:solidFill>
              </a:rPr>
              <a:t> </a:t>
            </a:r>
            <a:r>
              <a:rPr lang="en-US" sz="2000" b="1" dirty="0">
                <a:solidFill>
                  <a:srgbClr val="1B05BB"/>
                </a:solidFill>
              </a:rPr>
              <a:t>library books </a:t>
            </a:r>
            <a:r>
              <a:rPr lang="en-US" sz="2000" dirty="0">
                <a:solidFill>
                  <a:srgbClr val="1B05BB"/>
                </a:solidFill>
              </a:rPr>
              <a:t>if they wish to.</a:t>
            </a:r>
          </a:p>
          <a:p>
            <a:endParaRPr lang="en-GB" sz="2000" dirty="0">
              <a:solidFill>
                <a:srgbClr val="1B05BB"/>
              </a:solidFill>
            </a:endParaRPr>
          </a:p>
          <a:p>
            <a:r>
              <a:rPr lang="en-GB" sz="2000" dirty="0">
                <a:solidFill>
                  <a:srgbClr val="1B05BB"/>
                </a:solidFill>
              </a:rPr>
              <a:t>Please make a note in their yellow diary each time you hear your child read. </a:t>
            </a:r>
            <a:r>
              <a:rPr lang="en-GB" sz="2000" b="1" dirty="0">
                <a:solidFill>
                  <a:srgbClr val="1B05BB"/>
                </a:solidFill>
              </a:rPr>
              <a:t>Only reading related messages go in the yellow diary.</a:t>
            </a:r>
          </a:p>
          <a:p>
            <a:endParaRPr lang="en-GB" sz="2000" b="1" dirty="0">
              <a:solidFill>
                <a:srgbClr val="FF0000"/>
              </a:solidFill>
            </a:endParaRPr>
          </a:p>
        </p:txBody>
      </p:sp>
      <p:pic>
        <p:nvPicPr>
          <p:cNvPr id="4" name="Picture 3"/>
          <p:cNvPicPr/>
          <p:nvPr/>
        </p:nvPicPr>
        <p:blipFill>
          <a:blip r:embed="rId3" cstate="print"/>
          <a:srcRect/>
          <a:stretch>
            <a:fillRect/>
          </a:stretch>
        </p:blipFill>
        <p:spPr bwMode="auto">
          <a:xfrm>
            <a:off x="7740352" y="159017"/>
            <a:ext cx="1296144" cy="1253759"/>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224136" cy="1368152"/>
          </a:xfrm>
          <a:prstGeom prst="rect">
            <a:avLst/>
          </a:prstGeom>
          <a:noFill/>
          <a:ln>
            <a:noFill/>
          </a:ln>
        </p:spPr>
      </p:pic>
    </p:spTree>
    <p:extLst>
      <p:ext uri="{BB962C8B-B14F-4D97-AF65-F5344CB8AC3E}">
        <p14:creationId xmlns:p14="http://schemas.microsoft.com/office/powerpoint/2010/main" val="89521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4800" b="1" dirty="0">
                <a:solidFill>
                  <a:srgbClr val="1B05BB"/>
                </a:solidFill>
              </a:rPr>
              <a:t>Reading Race </a:t>
            </a:r>
          </a:p>
        </p:txBody>
      </p:sp>
      <p:sp>
        <p:nvSpPr>
          <p:cNvPr id="3" name="Subtitle 2"/>
          <p:cNvSpPr>
            <a:spLocks noGrp="1"/>
          </p:cNvSpPr>
          <p:nvPr>
            <p:ph type="subTitle" idx="1"/>
          </p:nvPr>
        </p:nvSpPr>
        <p:spPr>
          <a:xfrm>
            <a:off x="179512" y="2175019"/>
            <a:ext cx="8784976" cy="4782373"/>
          </a:xfrm>
        </p:spPr>
        <p:txBody>
          <a:bodyPr>
            <a:normAutofit/>
          </a:bodyPr>
          <a:lstStyle/>
          <a:p>
            <a:r>
              <a:rPr lang="en-GB" sz="2400" dirty="0">
                <a:solidFill>
                  <a:srgbClr val="1B05BB"/>
                </a:solidFill>
              </a:rPr>
              <a:t>Please write a short comment in their yellow diary every time you hear your child read </a:t>
            </a:r>
          </a:p>
          <a:p>
            <a:r>
              <a:rPr lang="en-GB" sz="2400" dirty="0">
                <a:solidFill>
                  <a:srgbClr val="1B05BB"/>
                </a:solidFill>
              </a:rPr>
              <a:t>- even if its just the title and the page numbers read.</a:t>
            </a:r>
          </a:p>
          <a:p>
            <a:pPr algn="l"/>
            <a:endParaRPr lang="en-GB" sz="2400" b="1" dirty="0">
              <a:solidFill>
                <a:srgbClr val="1B05BB"/>
              </a:solidFill>
            </a:endParaRPr>
          </a:p>
          <a:p>
            <a:r>
              <a:rPr lang="en-US" b="1" dirty="0">
                <a:solidFill>
                  <a:srgbClr val="1B05BB"/>
                </a:solidFill>
              </a:rPr>
              <a:t>1 comment from you = 1 move along their class Reading Race. </a:t>
            </a:r>
          </a:p>
          <a:p>
            <a:endParaRPr lang="en-US" b="1" dirty="0">
              <a:solidFill>
                <a:srgbClr val="1B05BB"/>
              </a:solidFill>
            </a:endParaRPr>
          </a:p>
          <a:p>
            <a:r>
              <a:rPr lang="en-US" b="1" dirty="0">
                <a:solidFill>
                  <a:srgbClr val="1B05BB"/>
                </a:solidFill>
              </a:rPr>
              <a:t>5 comments = Winning Place + </a:t>
            </a:r>
            <a:r>
              <a:rPr lang="en-US" sz="3600" b="1" dirty="0">
                <a:solidFill>
                  <a:srgbClr val="1B05BB"/>
                </a:solidFill>
                <a:effectLst>
                  <a:outerShdw blurRad="38100" dist="38100" dir="2700000" algn="tl">
                    <a:srgbClr val="000000">
                      <a:alpha val="43137"/>
                    </a:srgbClr>
                  </a:outerShdw>
                </a:effectLst>
              </a:rPr>
              <a:t>a reward</a:t>
            </a:r>
            <a:r>
              <a:rPr lang="en-US" b="1" dirty="0">
                <a:solidFill>
                  <a:srgbClr val="1B05BB"/>
                </a:solidFill>
              </a:rPr>
              <a:t>!</a:t>
            </a:r>
          </a:p>
        </p:txBody>
      </p:sp>
      <p:pic>
        <p:nvPicPr>
          <p:cNvPr id="4" name="Picture 3"/>
          <p:cNvPicPr/>
          <p:nvPr/>
        </p:nvPicPr>
        <p:blipFill>
          <a:blip r:embed="rId3" cstate="print"/>
          <a:srcRect/>
          <a:stretch>
            <a:fillRect/>
          </a:stretch>
        </p:blipFill>
        <p:spPr bwMode="auto">
          <a:xfrm>
            <a:off x="7812360" y="159017"/>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174763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a:solidFill>
                  <a:srgbClr val="1B05BB"/>
                </a:solidFill>
              </a:rPr>
              <a:t>Homework</a:t>
            </a:r>
          </a:p>
        </p:txBody>
      </p:sp>
      <p:sp>
        <p:nvSpPr>
          <p:cNvPr id="3" name="Subtitle 2"/>
          <p:cNvSpPr>
            <a:spLocks noGrp="1"/>
          </p:cNvSpPr>
          <p:nvPr>
            <p:ph type="subTitle" idx="1"/>
          </p:nvPr>
        </p:nvSpPr>
        <p:spPr>
          <a:xfrm>
            <a:off x="539552" y="2031022"/>
            <a:ext cx="7848871" cy="4638338"/>
          </a:xfrm>
        </p:spPr>
        <p:txBody>
          <a:bodyPr>
            <a:normAutofit fontScale="92500"/>
          </a:bodyPr>
          <a:lstStyle/>
          <a:p>
            <a:pPr algn="just"/>
            <a:r>
              <a:rPr lang="en-US" sz="2400" b="1" u="sng" dirty="0">
                <a:solidFill>
                  <a:srgbClr val="1B05BB"/>
                </a:solidFill>
              </a:rPr>
              <a:t>Reading/ Yellow Reading Diary.</a:t>
            </a:r>
          </a:p>
          <a:p>
            <a:pPr algn="just"/>
            <a:r>
              <a:rPr lang="en-US" sz="2400" b="1" dirty="0">
                <a:solidFill>
                  <a:srgbClr val="1B05BB"/>
                </a:solidFill>
              </a:rPr>
              <a:t>We expect the children to read each night. Once they reach Year 2 Fluency level, as well as reading, they will have a comprehension task to complete. Your child will be given a blue homework book to complete the comprehension task in for the following week.</a:t>
            </a:r>
          </a:p>
          <a:p>
            <a:pPr algn="just"/>
            <a:endParaRPr lang="en-US" sz="2400" b="1" dirty="0">
              <a:solidFill>
                <a:srgbClr val="1B05BB"/>
              </a:solidFill>
            </a:endParaRPr>
          </a:p>
          <a:p>
            <a:pPr algn="just"/>
            <a:r>
              <a:rPr lang="en-US" sz="2400" b="1" u="sng" dirty="0">
                <a:solidFill>
                  <a:srgbClr val="1B05BB"/>
                </a:solidFill>
              </a:rPr>
              <a:t>The Homework Policy</a:t>
            </a:r>
          </a:p>
          <a:p>
            <a:pPr algn="just"/>
            <a:r>
              <a:rPr lang="en-US" sz="2400" b="1" dirty="0">
                <a:solidFill>
                  <a:srgbClr val="1B05BB"/>
                </a:solidFill>
              </a:rPr>
              <a:t>15 minutes of reading per evening. </a:t>
            </a:r>
          </a:p>
          <a:p>
            <a:pPr algn="just"/>
            <a:r>
              <a:rPr lang="en-US" sz="2400" b="1" u="sng" dirty="0">
                <a:solidFill>
                  <a:srgbClr val="1B05BB"/>
                </a:solidFill>
              </a:rPr>
              <a:t>Every Friday </a:t>
            </a:r>
          </a:p>
          <a:p>
            <a:pPr algn="just"/>
            <a:r>
              <a:rPr lang="en-US" sz="2400" b="1" dirty="0">
                <a:solidFill>
                  <a:srgbClr val="1B05BB"/>
                </a:solidFill>
              </a:rPr>
              <a:t>Up to 10 spelling words - either HFW, topic words or grammatical rules.</a:t>
            </a:r>
          </a:p>
          <a:p>
            <a:pPr algn="just"/>
            <a:r>
              <a:rPr lang="en-US" sz="2400" b="1" dirty="0">
                <a:solidFill>
                  <a:srgbClr val="1B05BB"/>
                </a:solidFill>
              </a:rPr>
              <a:t>Weekly homework parentmailed out</a:t>
            </a:r>
          </a:p>
          <a:p>
            <a:pPr algn="just"/>
            <a:endParaRPr lang="en-US" sz="2400" dirty="0">
              <a:solidFill>
                <a:srgbClr val="1B05BB"/>
              </a:solidFill>
            </a:endParaRPr>
          </a:p>
          <a:p>
            <a:pPr algn="just"/>
            <a:endParaRPr lang="en-US" sz="2400" dirty="0">
              <a:solidFill>
                <a:srgbClr val="1B05BB"/>
              </a:solidFill>
            </a:endParaRPr>
          </a:p>
        </p:txBody>
      </p:sp>
      <p:pic>
        <p:nvPicPr>
          <p:cNvPr id="4" name="Picture 3"/>
          <p:cNvPicPr/>
          <p:nvPr/>
        </p:nvPicPr>
        <p:blipFill>
          <a:blip r:embed="rId2" cstate="print"/>
          <a:srcRect/>
          <a:stretch>
            <a:fillRect/>
          </a:stretch>
        </p:blipFill>
        <p:spPr bwMode="auto">
          <a:xfrm>
            <a:off x="7452320" y="374819"/>
            <a:ext cx="1440160" cy="125398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152128" cy="1296144"/>
          </a:xfrm>
          <a:prstGeom prst="rect">
            <a:avLst/>
          </a:prstGeom>
          <a:noFill/>
          <a:ln>
            <a:noFill/>
          </a:ln>
        </p:spPr>
      </p:pic>
    </p:spTree>
    <p:extLst>
      <p:ext uri="{BB962C8B-B14F-4D97-AF65-F5344CB8AC3E}">
        <p14:creationId xmlns:p14="http://schemas.microsoft.com/office/powerpoint/2010/main" val="28677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TotalTime>
  <Words>1435</Words>
  <Application>Microsoft Office PowerPoint</Application>
  <PresentationFormat>On-screen Show (4:3)</PresentationFormat>
  <Paragraphs>145</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Comic Sans MS</vt:lpstr>
      <vt:lpstr>Office Theme</vt:lpstr>
      <vt:lpstr>Welcome to Year 2</vt:lpstr>
      <vt:lpstr>Staff</vt:lpstr>
      <vt:lpstr>Attendance</vt:lpstr>
      <vt:lpstr>Behaviour </vt:lpstr>
      <vt:lpstr>Year 2 Routines/Curriculum</vt:lpstr>
      <vt:lpstr>RSHE</vt:lpstr>
      <vt:lpstr>Reading</vt:lpstr>
      <vt:lpstr>Reading Race </vt:lpstr>
      <vt:lpstr>Homework</vt:lpstr>
      <vt:lpstr>Optional SATS</vt:lpstr>
      <vt:lpstr>Wellbeing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Ms McAuliffe</dc:creator>
  <cp:lastModifiedBy>Ms McAuliffe</cp:lastModifiedBy>
  <cp:revision>140</cp:revision>
  <dcterms:created xsi:type="dcterms:W3CDTF">2020-09-15T07:51:39Z</dcterms:created>
  <dcterms:modified xsi:type="dcterms:W3CDTF">2024-09-16T07:05:55Z</dcterms:modified>
</cp:coreProperties>
</file>