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94" r:id="rId4"/>
    <p:sldId id="272" r:id="rId5"/>
    <p:sldId id="259" r:id="rId6"/>
    <p:sldId id="295" r:id="rId7"/>
    <p:sldId id="266" r:id="rId8"/>
    <p:sldId id="287" r:id="rId9"/>
    <p:sldId id="285" r:id="rId10"/>
    <p:sldId id="296" r:id="rId11"/>
    <p:sldId id="297" r:id="rId12"/>
    <p:sldId id="291" r:id="rId13"/>
    <p:sldId id="29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05BB"/>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FA0370-E333-735F-FC5D-877F891BC903}" v="72" dt="2021-10-03T15:39:18.2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84" autoAdjust="0"/>
    <p:restoredTop sz="94660"/>
  </p:normalViewPr>
  <p:slideViewPr>
    <p:cSldViewPr>
      <p:cViewPr varScale="1">
        <p:scale>
          <a:sx n="109" d="100"/>
          <a:sy n="109" d="100"/>
        </p:scale>
        <p:origin x="179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D34B67-85CA-48C3-905C-4B7FC3D1FDA4}" type="datetimeFigureOut">
              <a:rPr lang="en-GB" smtClean="0"/>
              <a:t>16/09/2024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855B1E-B605-460C-87AC-7F460728FB79}" type="slidenum">
              <a:rPr lang="en-GB" smtClean="0"/>
              <a:t>‹#›</a:t>
            </a:fld>
            <a:endParaRPr lang="en-GB"/>
          </a:p>
        </p:txBody>
      </p:sp>
    </p:spTree>
    <p:extLst>
      <p:ext uri="{BB962C8B-B14F-4D97-AF65-F5344CB8AC3E}">
        <p14:creationId xmlns:p14="http://schemas.microsoft.com/office/powerpoint/2010/main" val="3686439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855B1E-B605-460C-87AC-7F460728FB79}" type="slidenum">
              <a:rPr lang="en-GB" smtClean="0"/>
              <a:t>4</a:t>
            </a:fld>
            <a:endParaRPr lang="en-GB"/>
          </a:p>
        </p:txBody>
      </p:sp>
    </p:spTree>
    <p:extLst>
      <p:ext uri="{BB962C8B-B14F-4D97-AF65-F5344CB8AC3E}">
        <p14:creationId xmlns:p14="http://schemas.microsoft.com/office/powerpoint/2010/main" val="1274887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855B1E-B605-460C-87AC-7F460728FB79}" type="slidenum">
              <a:rPr lang="en-GB" smtClean="0"/>
              <a:t>5</a:t>
            </a:fld>
            <a:endParaRPr lang="en-GB"/>
          </a:p>
        </p:txBody>
      </p:sp>
    </p:spTree>
    <p:extLst>
      <p:ext uri="{BB962C8B-B14F-4D97-AF65-F5344CB8AC3E}">
        <p14:creationId xmlns:p14="http://schemas.microsoft.com/office/powerpoint/2010/main" val="1929475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855B1E-B605-460C-87AC-7F460728FB79}" type="slidenum">
              <a:rPr lang="en-GB" smtClean="0"/>
              <a:t>7</a:t>
            </a:fld>
            <a:endParaRPr lang="en-GB"/>
          </a:p>
        </p:txBody>
      </p:sp>
    </p:spTree>
    <p:extLst>
      <p:ext uri="{BB962C8B-B14F-4D97-AF65-F5344CB8AC3E}">
        <p14:creationId xmlns:p14="http://schemas.microsoft.com/office/powerpoint/2010/main" val="3586836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855B1E-B605-460C-87AC-7F460728FB79}" type="slidenum">
              <a:rPr lang="en-GB" smtClean="0"/>
              <a:t>8</a:t>
            </a:fld>
            <a:endParaRPr lang="en-GB"/>
          </a:p>
        </p:txBody>
      </p:sp>
    </p:spTree>
    <p:extLst>
      <p:ext uri="{BB962C8B-B14F-4D97-AF65-F5344CB8AC3E}">
        <p14:creationId xmlns:p14="http://schemas.microsoft.com/office/powerpoint/2010/main" val="1573074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7855B1E-B605-460C-87AC-7F460728FB79}" type="slidenum">
              <a:rPr lang="en-GB" smtClean="0"/>
              <a:t>9</a:t>
            </a:fld>
            <a:endParaRPr lang="en-GB"/>
          </a:p>
        </p:txBody>
      </p:sp>
    </p:spTree>
    <p:extLst>
      <p:ext uri="{BB962C8B-B14F-4D97-AF65-F5344CB8AC3E}">
        <p14:creationId xmlns:p14="http://schemas.microsoft.com/office/powerpoint/2010/main" val="3855075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94DF913-7E96-4224-90F2-937A75E056E9}" type="slidenum">
              <a:rPr lang="en-GB" smtClean="0"/>
              <a:t>10</a:t>
            </a:fld>
            <a:endParaRPr lang="en-GB"/>
          </a:p>
        </p:txBody>
      </p:sp>
    </p:spTree>
    <p:extLst>
      <p:ext uri="{BB962C8B-B14F-4D97-AF65-F5344CB8AC3E}">
        <p14:creationId xmlns:p14="http://schemas.microsoft.com/office/powerpoint/2010/main" val="3921827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A5863DA-FB9E-416B-8DB2-FDBD9EF7FF27}" type="datetimeFigureOut">
              <a:rPr lang="en-GB" smtClean="0"/>
              <a:t>16/09/2024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BB851F-287C-4094-9E50-1B8086B89ACD}" type="slidenum">
              <a:rPr lang="en-GB" smtClean="0"/>
              <a:t>‹#›</a:t>
            </a:fld>
            <a:endParaRPr lang="en-GB"/>
          </a:p>
        </p:txBody>
      </p:sp>
    </p:spTree>
    <p:extLst>
      <p:ext uri="{BB962C8B-B14F-4D97-AF65-F5344CB8AC3E}">
        <p14:creationId xmlns:p14="http://schemas.microsoft.com/office/powerpoint/2010/main" val="864719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A5863DA-FB9E-416B-8DB2-FDBD9EF7FF27}" type="datetimeFigureOut">
              <a:rPr lang="en-GB" smtClean="0"/>
              <a:t>16/09/2024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BB851F-287C-4094-9E50-1B8086B89ACD}" type="slidenum">
              <a:rPr lang="en-GB" smtClean="0"/>
              <a:t>‹#›</a:t>
            </a:fld>
            <a:endParaRPr lang="en-GB"/>
          </a:p>
        </p:txBody>
      </p:sp>
    </p:spTree>
    <p:extLst>
      <p:ext uri="{BB962C8B-B14F-4D97-AF65-F5344CB8AC3E}">
        <p14:creationId xmlns:p14="http://schemas.microsoft.com/office/powerpoint/2010/main" val="1253852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A5863DA-FB9E-416B-8DB2-FDBD9EF7FF27}" type="datetimeFigureOut">
              <a:rPr lang="en-GB" smtClean="0"/>
              <a:t>16/09/2024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BB851F-287C-4094-9E50-1B8086B89ACD}" type="slidenum">
              <a:rPr lang="en-GB" smtClean="0"/>
              <a:t>‹#›</a:t>
            </a:fld>
            <a:endParaRPr lang="en-GB"/>
          </a:p>
        </p:txBody>
      </p:sp>
    </p:spTree>
    <p:extLst>
      <p:ext uri="{BB962C8B-B14F-4D97-AF65-F5344CB8AC3E}">
        <p14:creationId xmlns:p14="http://schemas.microsoft.com/office/powerpoint/2010/main" val="1748863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A5863DA-FB9E-416B-8DB2-FDBD9EF7FF27}" type="datetimeFigureOut">
              <a:rPr lang="en-GB" smtClean="0"/>
              <a:t>16/09/2024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BB851F-287C-4094-9E50-1B8086B89ACD}" type="slidenum">
              <a:rPr lang="en-GB" smtClean="0"/>
              <a:t>‹#›</a:t>
            </a:fld>
            <a:endParaRPr lang="en-GB"/>
          </a:p>
        </p:txBody>
      </p:sp>
    </p:spTree>
    <p:extLst>
      <p:ext uri="{BB962C8B-B14F-4D97-AF65-F5344CB8AC3E}">
        <p14:creationId xmlns:p14="http://schemas.microsoft.com/office/powerpoint/2010/main" val="3623210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5863DA-FB9E-416B-8DB2-FDBD9EF7FF27}" type="datetimeFigureOut">
              <a:rPr lang="en-GB" smtClean="0"/>
              <a:t>16/09/2024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BB851F-287C-4094-9E50-1B8086B89ACD}" type="slidenum">
              <a:rPr lang="en-GB" smtClean="0"/>
              <a:t>‹#›</a:t>
            </a:fld>
            <a:endParaRPr lang="en-GB"/>
          </a:p>
        </p:txBody>
      </p:sp>
    </p:spTree>
    <p:extLst>
      <p:ext uri="{BB962C8B-B14F-4D97-AF65-F5344CB8AC3E}">
        <p14:creationId xmlns:p14="http://schemas.microsoft.com/office/powerpoint/2010/main" val="3038605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A5863DA-FB9E-416B-8DB2-FDBD9EF7FF27}" type="datetimeFigureOut">
              <a:rPr lang="en-GB" smtClean="0"/>
              <a:t>16/09/2024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BB851F-287C-4094-9E50-1B8086B89ACD}" type="slidenum">
              <a:rPr lang="en-GB" smtClean="0"/>
              <a:t>‹#›</a:t>
            </a:fld>
            <a:endParaRPr lang="en-GB"/>
          </a:p>
        </p:txBody>
      </p:sp>
    </p:spTree>
    <p:extLst>
      <p:ext uri="{BB962C8B-B14F-4D97-AF65-F5344CB8AC3E}">
        <p14:creationId xmlns:p14="http://schemas.microsoft.com/office/powerpoint/2010/main" val="2131403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A5863DA-FB9E-416B-8DB2-FDBD9EF7FF27}" type="datetimeFigureOut">
              <a:rPr lang="en-GB" smtClean="0"/>
              <a:t>16/09/2024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4BB851F-287C-4094-9E50-1B8086B89ACD}" type="slidenum">
              <a:rPr lang="en-GB" smtClean="0"/>
              <a:t>‹#›</a:t>
            </a:fld>
            <a:endParaRPr lang="en-GB"/>
          </a:p>
        </p:txBody>
      </p:sp>
    </p:spTree>
    <p:extLst>
      <p:ext uri="{BB962C8B-B14F-4D97-AF65-F5344CB8AC3E}">
        <p14:creationId xmlns:p14="http://schemas.microsoft.com/office/powerpoint/2010/main" val="3783810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A5863DA-FB9E-416B-8DB2-FDBD9EF7FF27}" type="datetimeFigureOut">
              <a:rPr lang="en-GB" smtClean="0"/>
              <a:t>16/09/2024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4BB851F-287C-4094-9E50-1B8086B89ACD}" type="slidenum">
              <a:rPr lang="en-GB" smtClean="0"/>
              <a:t>‹#›</a:t>
            </a:fld>
            <a:endParaRPr lang="en-GB"/>
          </a:p>
        </p:txBody>
      </p:sp>
    </p:spTree>
    <p:extLst>
      <p:ext uri="{BB962C8B-B14F-4D97-AF65-F5344CB8AC3E}">
        <p14:creationId xmlns:p14="http://schemas.microsoft.com/office/powerpoint/2010/main" val="3188559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5863DA-FB9E-416B-8DB2-FDBD9EF7FF27}" type="datetimeFigureOut">
              <a:rPr lang="en-GB" smtClean="0"/>
              <a:t>16/09/2024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4BB851F-287C-4094-9E50-1B8086B89ACD}" type="slidenum">
              <a:rPr lang="en-GB" smtClean="0"/>
              <a:t>‹#›</a:t>
            </a:fld>
            <a:endParaRPr lang="en-GB"/>
          </a:p>
        </p:txBody>
      </p:sp>
    </p:spTree>
    <p:extLst>
      <p:ext uri="{BB962C8B-B14F-4D97-AF65-F5344CB8AC3E}">
        <p14:creationId xmlns:p14="http://schemas.microsoft.com/office/powerpoint/2010/main" val="4293638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5863DA-FB9E-416B-8DB2-FDBD9EF7FF27}" type="datetimeFigureOut">
              <a:rPr lang="en-GB" smtClean="0"/>
              <a:t>16/09/2024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BB851F-287C-4094-9E50-1B8086B89ACD}" type="slidenum">
              <a:rPr lang="en-GB" smtClean="0"/>
              <a:t>‹#›</a:t>
            </a:fld>
            <a:endParaRPr lang="en-GB"/>
          </a:p>
        </p:txBody>
      </p:sp>
    </p:spTree>
    <p:extLst>
      <p:ext uri="{BB962C8B-B14F-4D97-AF65-F5344CB8AC3E}">
        <p14:creationId xmlns:p14="http://schemas.microsoft.com/office/powerpoint/2010/main" val="3085139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5863DA-FB9E-416B-8DB2-FDBD9EF7FF27}" type="datetimeFigureOut">
              <a:rPr lang="en-GB" smtClean="0"/>
              <a:t>16/09/2024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BB851F-287C-4094-9E50-1B8086B89ACD}" type="slidenum">
              <a:rPr lang="en-GB" smtClean="0"/>
              <a:t>‹#›</a:t>
            </a:fld>
            <a:endParaRPr lang="en-GB"/>
          </a:p>
        </p:txBody>
      </p:sp>
    </p:spTree>
    <p:extLst>
      <p:ext uri="{BB962C8B-B14F-4D97-AF65-F5344CB8AC3E}">
        <p14:creationId xmlns:p14="http://schemas.microsoft.com/office/powerpoint/2010/main" val="602701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5863DA-FB9E-416B-8DB2-FDBD9EF7FF27}" type="datetimeFigureOut">
              <a:rPr lang="en-GB" smtClean="0"/>
              <a:t>16/09/2024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B851F-287C-4094-9E50-1B8086B89ACD}" type="slidenum">
              <a:rPr lang="en-GB" smtClean="0"/>
              <a:t>‹#›</a:t>
            </a:fld>
            <a:endParaRPr lang="en-GB"/>
          </a:p>
        </p:txBody>
      </p:sp>
    </p:spTree>
    <p:extLst>
      <p:ext uri="{BB962C8B-B14F-4D97-AF65-F5344CB8AC3E}">
        <p14:creationId xmlns:p14="http://schemas.microsoft.com/office/powerpoint/2010/main" val="296563381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s://www.smartypantsschoolwear.com/" TargetMode="Externa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0393" y="1607990"/>
            <a:ext cx="7772400" cy="1470025"/>
          </a:xfrm>
        </p:spPr>
        <p:txBody>
          <a:bodyPr>
            <a:normAutofit/>
          </a:bodyPr>
          <a:lstStyle/>
          <a:p>
            <a:r>
              <a:rPr lang="en-GB" sz="6600" b="1" dirty="0">
                <a:solidFill>
                  <a:srgbClr val="1B05BB"/>
                </a:solidFill>
              </a:rPr>
              <a:t>Welcome to Year 1</a:t>
            </a:r>
          </a:p>
        </p:txBody>
      </p:sp>
      <p:sp>
        <p:nvSpPr>
          <p:cNvPr id="3" name="Subtitle 2"/>
          <p:cNvSpPr>
            <a:spLocks noGrp="1"/>
          </p:cNvSpPr>
          <p:nvPr>
            <p:ph type="subTitle" idx="1"/>
          </p:nvPr>
        </p:nvSpPr>
        <p:spPr>
          <a:xfrm>
            <a:off x="1371600" y="5445224"/>
            <a:ext cx="6400800" cy="1752600"/>
          </a:xfrm>
        </p:spPr>
        <p:txBody>
          <a:bodyPr>
            <a:normAutofit/>
          </a:bodyPr>
          <a:lstStyle/>
          <a:p>
            <a:r>
              <a:rPr lang="en-GB" sz="4400" b="1" dirty="0">
                <a:solidFill>
                  <a:srgbClr val="1B05BB"/>
                </a:solidFill>
              </a:rPr>
              <a:t>2024-25</a:t>
            </a:r>
          </a:p>
        </p:txBody>
      </p:sp>
      <p:pic>
        <p:nvPicPr>
          <p:cNvPr id="4" name="Picture 3"/>
          <p:cNvPicPr/>
          <p:nvPr/>
        </p:nvPicPr>
        <p:blipFill>
          <a:blip r:embed="rId2" cstate="print"/>
          <a:srcRect/>
          <a:stretch>
            <a:fillRect/>
          </a:stretch>
        </p:blipFill>
        <p:spPr bwMode="auto">
          <a:xfrm>
            <a:off x="7772400" y="116632"/>
            <a:ext cx="1224136" cy="1614021"/>
          </a:xfrm>
          <a:prstGeom prst="rect">
            <a:avLst/>
          </a:prstGeom>
          <a:noFill/>
          <a:ln w="0" algn="in">
            <a:noFill/>
            <a:miter lim="800000"/>
            <a:headEnd/>
            <a:tailEnd/>
          </a:ln>
        </p:spPr>
      </p:pic>
      <p:pic>
        <p:nvPicPr>
          <p:cNvPr id="5" name="Picture 4" descr="See the source ima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188640"/>
            <a:ext cx="1440160" cy="1800200"/>
          </a:xfrm>
          <a:prstGeom prst="rect">
            <a:avLst/>
          </a:prstGeom>
          <a:noFill/>
          <a:ln>
            <a:noFill/>
          </a:ln>
        </p:spPr>
      </p:pic>
      <p:pic>
        <p:nvPicPr>
          <p:cNvPr id="6" name="Picture 5"/>
          <p:cNvPicPr>
            <a:picLocks noChangeAspect="1"/>
          </p:cNvPicPr>
          <p:nvPr/>
        </p:nvPicPr>
        <p:blipFill>
          <a:blip r:embed="rId4"/>
          <a:stretch>
            <a:fillRect/>
          </a:stretch>
        </p:blipFill>
        <p:spPr>
          <a:xfrm>
            <a:off x="2699792" y="2821991"/>
            <a:ext cx="3815800" cy="2643837"/>
          </a:xfrm>
          <a:prstGeom prst="rect">
            <a:avLst/>
          </a:prstGeom>
        </p:spPr>
      </p:pic>
    </p:spTree>
    <p:extLst>
      <p:ext uri="{BB962C8B-B14F-4D97-AF65-F5344CB8AC3E}">
        <p14:creationId xmlns:p14="http://schemas.microsoft.com/office/powerpoint/2010/main" val="3131591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b="1" dirty="0">
              <a:solidFill>
                <a:srgbClr val="1B05BB"/>
              </a:solidFill>
            </a:endParaRPr>
          </a:p>
          <a:p>
            <a:endParaRPr lang="en-GB" dirty="0"/>
          </a:p>
          <a:p>
            <a:endParaRPr lang="en-GB" dirty="0"/>
          </a:p>
          <a:p>
            <a:pPr marL="0" indent="0">
              <a:buNone/>
            </a:pPr>
            <a:endParaRPr lang="en-GB" dirty="0"/>
          </a:p>
          <a:p>
            <a:pPr marL="0" indent="0">
              <a:buNone/>
            </a:pPr>
            <a:endParaRPr lang="en-GB" dirty="0"/>
          </a:p>
        </p:txBody>
      </p:sp>
      <p:sp>
        <p:nvSpPr>
          <p:cNvPr id="4" name="Title 1"/>
          <p:cNvSpPr>
            <a:spLocks noGrp="1"/>
          </p:cNvSpPr>
          <p:nvPr>
            <p:ph type="title"/>
          </p:nvPr>
        </p:nvSpPr>
        <p:spPr/>
        <p:txBody>
          <a:bodyPr>
            <a:normAutofit/>
          </a:bodyPr>
          <a:lstStyle/>
          <a:p>
            <a:r>
              <a:rPr lang="en-GB" sz="2800" b="1" dirty="0">
                <a:solidFill>
                  <a:srgbClr val="1B05BB"/>
                </a:solidFill>
              </a:rPr>
              <a:t>RSHE</a:t>
            </a:r>
          </a:p>
        </p:txBody>
      </p:sp>
      <p:pic>
        <p:nvPicPr>
          <p:cNvPr id="5" name="Picture 4" descr="See the source ima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39499"/>
            <a:ext cx="936104" cy="941229"/>
          </a:xfrm>
          <a:prstGeom prst="rect">
            <a:avLst/>
          </a:prstGeom>
          <a:noFill/>
          <a:ln>
            <a:noFill/>
          </a:ln>
        </p:spPr>
      </p:pic>
      <p:pic>
        <p:nvPicPr>
          <p:cNvPr id="6" name="Picture 5"/>
          <p:cNvPicPr/>
          <p:nvPr/>
        </p:nvPicPr>
        <p:blipFill>
          <a:blip r:embed="rId4" cstate="print"/>
          <a:srcRect/>
          <a:stretch>
            <a:fillRect/>
          </a:stretch>
        </p:blipFill>
        <p:spPr bwMode="auto">
          <a:xfrm>
            <a:off x="8100392" y="63799"/>
            <a:ext cx="792088" cy="916929"/>
          </a:xfrm>
          <a:prstGeom prst="rect">
            <a:avLst/>
          </a:prstGeom>
          <a:noFill/>
          <a:ln w="0" algn="in">
            <a:noFill/>
            <a:miter lim="800000"/>
            <a:headEnd/>
            <a:tailEnd/>
          </a:ln>
        </p:spPr>
      </p:pic>
      <p:sp>
        <p:nvSpPr>
          <p:cNvPr id="2" name="Rectangle 1"/>
          <p:cNvSpPr/>
          <p:nvPr/>
        </p:nvSpPr>
        <p:spPr>
          <a:xfrm>
            <a:off x="372700" y="980728"/>
            <a:ext cx="8795320" cy="5909310"/>
          </a:xfrm>
          <a:prstGeom prst="rect">
            <a:avLst/>
          </a:prstGeom>
        </p:spPr>
        <p:txBody>
          <a:bodyPr wrap="square">
            <a:spAutoFit/>
          </a:bodyPr>
          <a:lstStyle/>
          <a:p>
            <a:pPr fontAlgn="t"/>
            <a:r>
              <a:rPr lang="en-GB" b="1" dirty="0">
                <a:solidFill>
                  <a:srgbClr val="1B05BB"/>
                </a:solidFill>
              </a:rPr>
              <a:t>What is it about?</a:t>
            </a:r>
            <a:endParaRPr lang="en-GB" dirty="0">
              <a:solidFill>
                <a:srgbClr val="1B05BB"/>
              </a:solidFill>
            </a:endParaRPr>
          </a:p>
          <a:p>
            <a:pPr fontAlgn="t"/>
            <a:r>
              <a:rPr lang="en-GB" dirty="0">
                <a:solidFill>
                  <a:srgbClr val="1B05BB"/>
                </a:solidFill>
              </a:rPr>
              <a:t>•Came into effect in September 2020</a:t>
            </a:r>
          </a:p>
          <a:p>
            <a:pPr fontAlgn="t"/>
            <a:r>
              <a:rPr lang="en-GB" dirty="0">
                <a:solidFill>
                  <a:srgbClr val="1B05BB"/>
                </a:solidFill>
              </a:rPr>
              <a:t>•20 years since the last review of the curriculum – the world has changed</a:t>
            </a:r>
          </a:p>
          <a:p>
            <a:pPr fontAlgn="t"/>
            <a:r>
              <a:rPr lang="en-GB" dirty="0">
                <a:solidFill>
                  <a:srgbClr val="1B05BB"/>
                </a:solidFill>
              </a:rPr>
              <a:t>•Relationships Education and Health Education in primary schools</a:t>
            </a:r>
          </a:p>
          <a:p>
            <a:pPr fontAlgn="t"/>
            <a:r>
              <a:rPr lang="en-GB" dirty="0">
                <a:solidFill>
                  <a:srgbClr val="1B05BB"/>
                </a:solidFill>
              </a:rPr>
              <a:t>•This guidance is for all primary schools including academies and faith based schools.</a:t>
            </a:r>
          </a:p>
          <a:p>
            <a:pPr fontAlgn="t"/>
            <a:r>
              <a:rPr lang="en-GB" dirty="0">
                <a:solidFill>
                  <a:srgbClr val="1B05BB"/>
                </a:solidFill>
              </a:rPr>
              <a:t> </a:t>
            </a:r>
          </a:p>
          <a:p>
            <a:pPr fontAlgn="t"/>
            <a:r>
              <a:rPr lang="en-GB" dirty="0">
                <a:solidFill>
                  <a:srgbClr val="1B05BB"/>
                </a:solidFill>
              </a:rPr>
              <a:t> </a:t>
            </a:r>
            <a:r>
              <a:rPr lang="en-GB" b="1" dirty="0">
                <a:solidFill>
                  <a:srgbClr val="1B05BB"/>
                </a:solidFill>
              </a:rPr>
              <a:t>What is the purpose of our RSHE curriculum?</a:t>
            </a:r>
            <a:endParaRPr lang="en-GB" dirty="0">
              <a:solidFill>
                <a:srgbClr val="1B05BB"/>
              </a:solidFill>
            </a:endParaRPr>
          </a:p>
          <a:p>
            <a:pPr fontAlgn="t"/>
            <a:r>
              <a:rPr lang="en-GB" dirty="0">
                <a:solidFill>
                  <a:srgbClr val="1B05BB"/>
                </a:solidFill>
              </a:rPr>
              <a:t>We want to enable children to embrace the challenges of creating a happy and successful adult life by equipping them with:</a:t>
            </a:r>
          </a:p>
          <a:p>
            <a:pPr fontAlgn="t"/>
            <a:r>
              <a:rPr lang="en-GB" dirty="0">
                <a:solidFill>
                  <a:srgbClr val="1B05BB"/>
                </a:solidFill>
              </a:rPr>
              <a:t> </a:t>
            </a:r>
          </a:p>
          <a:p>
            <a:pPr fontAlgn="t"/>
            <a:r>
              <a:rPr lang="en-GB" dirty="0">
                <a:solidFill>
                  <a:srgbClr val="1B05BB"/>
                </a:solidFill>
              </a:rPr>
              <a:t>•the knowledge to make informed decisions about their wellbeing, health and relationships</a:t>
            </a:r>
          </a:p>
          <a:p>
            <a:pPr fontAlgn="t"/>
            <a:r>
              <a:rPr lang="en-GB" dirty="0">
                <a:solidFill>
                  <a:srgbClr val="1B05BB"/>
                </a:solidFill>
              </a:rPr>
              <a:t>•the opportunity to put knowledge into practice as they develop the capacity to make sound decisions when facing risks, challenges and complex contexts.</a:t>
            </a:r>
          </a:p>
          <a:p>
            <a:pPr fontAlgn="t"/>
            <a:r>
              <a:rPr lang="en-GB" dirty="0">
                <a:solidFill>
                  <a:srgbClr val="1B05BB"/>
                </a:solidFill>
              </a:rPr>
              <a:t>•recognition that everyone faces difficult situations in their lives – how can we support children  to develop resilience, to know how and when to ask for help, and to know where to access support.</a:t>
            </a:r>
          </a:p>
          <a:p>
            <a:pPr fontAlgn="t"/>
            <a:endParaRPr lang="en-GB" dirty="0">
              <a:solidFill>
                <a:srgbClr val="1B05BB"/>
              </a:solidFill>
            </a:endParaRPr>
          </a:p>
          <a:p>
            <a:pPr fontAlgn="t"/>
            <a:r>
              <a:rPr lang="en-GB" dirty="0">
                <a:solidFill>
                  <a:srgbClr val="1B05BB"/>
                </a:solidFill>
              </a:rPr>
              <a:t>It is taught throughout other subjects: PSHE/ICT/Science/PE/DT and Relationships Education is taught through Journey in Love Scheme</a:t>
            </a:r>
          </a:p>
          <a:p>
            <a:pPr fontAlgn="t"/>
            <a:r>
              <a:rPr lang="en-GB" b="1" dirty="0">
                <a:solidFill>
                  <a:srgbClr val="1B05BB"/>
                </a:solidFill>
              </a:rPr>
              <a:t>More detailed information can be found via the website: Curriculum- RSHE Information for Parents</a:t>
            </a:r>
            <a:endParaRPr lang="en-GB" b="1" dirty="0">
              <a:solidFill>
                <a:srgbClr val="1B05BB"/>
              </a:solidFill>
              <a:effectLst/>
            </a:endParaRPr>
          </a:p>
        </p:txBody>
      </p:sp>
    </p:spTree>
    <p:extLst>
      <p:ext uri="{BB962C8B-B14F-4D97-AF65-F5344CB8AC3E}">
        <p14:creationId xmlns:p14="http://schemas.microsoft.com/office/powerpoint/2010/main" val="2866306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374819"/>
            <a:ext cx="7772400" cy="1470025"/>
          </a:xfrm>
        </p:spPr>
        <p:txBody>
          <a:bodyPr>
            <a:normAutofit/>
          </a:bodyPr>
          <a:lstStyle/>
          <a:p>
            <a:r>
              <a:rPr lang="en-GB" sz="6600" b="1" dirty="0">
                <a:solidFill>
                  <a:srgbClr val="1B05BB"/>
                </a:solidFill>
              </a:rPr>
              <a:t>Homework</a:t>
            </a:r>
          </a:p>
        </p:txBody>
      </p:sp>
      <p:sp>
        <p:nvSpPr>
          <p:cNvPr id="3" name="Subtitle 2"/>
          <p:cNvSpPr>
            <a:spLocks noGrp="1"/>
          </p:cNvSpPr>
          <p:nvPr>
            <p:ph type="subTitle" idx="1"/>
          </p:nvPr>
        </p:nvSpPr>
        <p:spPr>
          <a:xfrm>
            <a:off x="539552" y="1628800"/>
            <a:ext cx="7848871" cy="5040560"/>
          </a:xfrm>
        </p:spPr>
        <p:txBody>
          <a:bodyPr>
            <a:normAutofit fontScale="62500" lnSpcReduction="20000"/>
          </a:bodyPr>
          <a:lstStyle/>
          <a:p>
            <a:pPr algn="just"/>
            <a:r>
              <a:rPr lang="en-US" sz="3300" b="1" dirty="0">
                <a:solidFill>
                  <a:srgbClr val="1B05BB"/>
                </a:solidFill>
              </a:rPr>
              <a:t>Reading/ Yellow Reading Diary- Discuss the book with your child. Children verbally answer questions about the text they have read. </a:t>
            </a:r>
          </a:p>
          <a:p>
            <a:pPr algn="just"/>
            <a:endParaRPr lang="en-US" sz="3300" b="1" dirty="0">
              <a:solidFill>
                <a:srgbClr val="1B05BB"/>
              </a:solidFill>
            </a:endParaRPr>
          </a:p>
          <a:p>
            <a:pPr algn="just"/>
            <a:r>
              <a:rPr lang="en-US" sz="3300" b="1" dirty="0">
                <a:solidFill>
                  <a:srgbClr val="1B05BB"/>
                </a:solidFill>
              </a:rPr>
              <a:t>Homework Policy</a:t>
            </a:r>
          </a:p>
          <a:p>
            <a:pPr algn="just"/>
            <a:r>
              <a:rPr lang="en-US" sz="3300" b="1" dirty="0">
                <a:solidFill>
                  <a:srgbClr val="1B05BB"/>
                </a:solidFill>
              </a:rPr>
              <a:t>Tricky Words–Children should </a:t>
            </a:r>
            <a:r>
              <a:rPr lang="en-US" sz="3300" b="1" dirty="0" err="1">
                <a:solidFill>
                  <a:srgbClr val="1B05BB"/>
                </a:solidFill>
              </a:rPr>
              <a:t>practise</a:t>
            </a:r>
            <a:r>
              <a:rPr lang="en-US" sz="3300" b="1" dirty="0">
                <a:solidFill>
                  <a:srgbClr val="1B05BB"/>
                </a:solidFill>
              </a:rPr>
              <a:t> their tricky words daily (see inside front cover of reading book). </a:t>
            </a:r>
          </a:p>
          <a:p>
            <a:pPr algn="just"/>
            <a:r>
              <a:rPr lang="en-US" sz="3300" b="1" dirty="0">
                <a:solidFill>
                  <a:srgbClr val="1B05BB"/>
                </a:solidFill>
              </a:rPr>
              <a:t>Spellings –Every Friday, the children will be given up to 5 words to learn. These will either be tricky words, topic words or words based on grammatical rules learnt in class. </a:t>
            </a:r>
          </a:p>
          <a:p>
            <a:pPr algn="just"/>
            <a:endParaRPr lang="en-US" sz="3300" b="1" dirty="0">
              <a:solidFill>
                <a:srgbClr val="1B05BB"/>
              </a:solidFill>
            </a:endParaRPr>
          </a:p>
          <a:p>
            <a:pPr algn="just"/>
            <a:r>
              <a:rPr lang="en-US" sz="3300" b="1" dirty="0">
                <a:solidFill>
                  <a:srgbClr val="1B05BB"/>
                </a:solidFill>
              </a:rPr>
              <a:t>Weekly Homework–This will be parent mailed to parents every Friday. It is due in via the year group email on the following Thursday. Instructions will be included in the email about the task.(year1@st-helens-inf.essex.sch.uk) </a:t>
            </a:r>
          </a:p>
          <a:p>
            <a:pPr algn="just"/>
            <a:endParaRPr lang="en-US" sz="3300" b="1" dirty="0">
              <a:solidFill>
                <a:srgbClr val="1B05BB"/>
              </a:solidFill>
            </a:endParaRPr>
          </a:p>
          <a:p>
            <a:pPr algn="just"/>
            <a:r>
              <a:rPr lang="en-US" sz="3300" b="1" dirty="0">
                <a:solidFill>
                  <a:srgbClr val="1B05BB"/>
                </a:solidFill>
              </a:rPr>
              <a:t>Weekly Newsletter–Information on current learning and topics is available on the school website: Children –Year Group Pages–Year 1</a:t>
            </a:r>
          </a:p>
          <a:p>
            <a:pPr algn="just"/>
            <a:endParaRPr lang="en-US" sz="2400" dirty="0">
              <a:solidFill>
                <a:srgbClr val="1B05BB"/>
              </a:solidFill>
            </a:endParaRPr>
          </a:p>
        </p:txBody>
      </p:sp>
      <p:pic>
        <p:nvPicPr>
          <p:cNvPr id="4" name="Picture 3"/>
          <p:cNvPicPr/>
          <p:nvPr/>
        </p:nvPicPr>
        <p:blipFill>
          <a:blip r:embed="rId2" cstate="print"/>
          <a:srcRect/>
          <a:stretch>
            <a:fillRect/>
          </a:stretch>
        </p:blipFill>
        <p:spPr bwMode="auto">
          <a:xfrm>
            <a:off x="7452320" y="374819"/>
            <a:ext cx="1440160" cy="1253981"/>
          </a:xfrm>
          <a:prstGeom prst="rect">
            <a:avLst/>
          </a:prstGeom>
          <a:noFill/>
          <a:ln w="0" algn="in">
            <a:noFill/>
            <a:miter lim="800000"/>
            <a:headEnd/>
            <a:tailEnd/>
          </a:ln>
        </p:spPr>
      </p:pic>
      <p:pic>
        <p:nvPicPr>
          <p:cNvPr id="5" name="Picture 4" descr="See the source ima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188640"/>
            <a:ext cx="1152128" cy="1296144"/>
          </a:xfrm>
          <a:prstGeom prst="rect">
            <a:avLst/>
          </a:prstGeom>
          <a:noFill/>
          <a:ln>
            <a:noFill/>
          </a:ln>
        </p:spPr>
      </p:pic>
    </p:spTree>
    <p:extLst>
      <p:ext uri="{BB962C8B-B14F-4D97-AF65-F5344CB8AC3E}">
        <p14:creationId xmlns:p14="http://schemas.microsoft.com/office/powerpoint/2010/main" val="286779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solidFill>
                  <a:srgbClr val="1B05BB"/>
                </a:solidFill>
              </a:rPr>
              <a:t>Where children need additional support with their wellbeing:</a:t>
            </a:r>
          </a:p>
          <a:p>
            <a:r>
              <a:rPr lang="en-US" dirty="0">
                <a:solidFill>
                  <a:srgbClr val="1B05BB"/>
                </a:solidFill>
              </a:rPr>
              <a:t>‘</a:t>
            </a:r>
            <a:r>
              <a:rPr lang="en-US" dirty="0" err="1">
                <a:solidFill>
                  <a:srgbClr val="1B05BB"/>
                </a:solidFill>
              </a:rPr>
              <a:t>Colour</a:t>
            </a:r>
            <a:r>
              <a:rPr lang="en-US" dirty="0">
                <a:solidFill>
                  <a:srgbClr val="1B05BB"/>
                </a:solidFill>
              </a:rPr>
              <a:t> Monster’ in class </a:t>
            </a:r>
          </a:p>
          <a:p>
            <a:r>
              <a:rPr lang="en-US" dirty="0">
                <a:solidFill>
                  <a:srgbClr val="1B05BB"/>
                </a:solidFill>
              </a:rPr>
              <a:t>‘Rainbows’ – please see McAuliffe/</a:t>
            </a:r>
            <a:r>
              <a:rPr lang="en-US" dirty="0" err="1">
                <a:solidFill>
                  <a:srgbClr val="1B05BB"/>
                </a:solidFill>
              </a:rPr>
              <a:t>Mrs</a:t>
            </a:r>
            <a:r>
              <a:rPr lang="en-US" dirty="0">
                <a:solidFill>
                  <a:srgbClr val="1B05BB"/>
                </a:solidFill>
              </a:rPr>
              <a:t> Morris</a:t>
            </a:r>
          </a:p>
          <a:p>
            <a:endParaRPr lang="en-US" dirty="0">
              <a:solidFill>
                <a:srgbClr val="1B05BB"/>
              </a:solidFill>
            </a:endParaRPr>
          </a:p>
          <a:p>
            <a:endParaRPr lang="en-US" dirty="0">
              <a:solidFill>
                <a:srgbClr val="1B05BB"/>
              </a:solidFill>
            </a:endParaRPr>
          </a:p>
        </p:txBody>
      </p:sp>
      <p:sp>
        <p:nvSpPr>
          <p:cNvPr id="4" name="Title 1"/>
          <p:cNvSpPr>
            <a:spLocks noGrp="1"/>
          </p:cNvSpPr>
          <p:nvPr>
            <p:ph type="title"/>
          </p:nvPr>
        </p:nvSpPr>
        <p:spPr/>
        <p:txBody>
          <a:bodyPr>
            <a:normAutofit/>
          </a:bodyPr>
          <a:lstStyle/>
          <a:p>
            <a:r>
              <a:rPr lang="en-GB" sz="4800" b="1" dirty="0">
                <a:solidFill>
                  <a:srgbClr val="1B05BB"/>
                </a:solidFill>
              </a:rPr>
              <a:t>Wellbeing</a:t>
            </a:r>
          </a:p>
        </p:txBody>
      </p:sp>
      <p:pic>
        <p:nvPicPr>
          <p:cNvPr id="5" name="Picture 4" descr="See the source imag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88640"/>
            <a:ext cx="1008112" cy="1224136"/>
          </a:xfrm>
          <a:prstGeom prst="rect">
            <a:avLst/>
          </a:prstGeom>
          <a:noFill/>
          <a:ln>
            <a:noFill/>
          </a:ln>
        </p:spPr>
      </p:pic>
      <p:pic>
        <p:nvPicPr>
          <p:cNvPr id="6" name="Picture 5"/>
          <p:cNvPicPr/>
          <p:nvPr/>
        </p:nvPicPr>
        <p:blipFill>
          <a:blip r:embed="rId3" cstate="print"/>
          <a:srcRect/>
          <a:stretch>
            <a:fillRect/>
          </a:stretch>
        </p:blipFill>
        <p:spPr bwMode="auto">
          <a:xfrm>
            <a:off x="7740352" y="374819"/>
            <a:ext cx="1152128" cy="1037957"/>
          </a:xfrm>
          <a:prstGeom prst="rect">
            <a:avLst/>
          </a:prstGeom>
          <a:noFill/>
          <a:ln w="0" algn="in">
            <a:noFill/>
            <a:miter lim="800000"/>
            <a:headEnd/>
            <a:tailEnd/>
          </a:ln>
        </p:spPr>
      </p:pic>
      <p:pic>
        <p:nvPicPr>
          <p:cNvPr id="7" name="Picture 2" descr="Rainbows Bereavement Support 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3608" y="3717032"/>
            <a:ext cx="3316835" cy="1147512"/>
          </a:xfrm>
          <a:prstGeom prst="rect">
            <a:avLst/>
          </a:prstGeom>
          <a:noFill/>
          <a:extLst>
            <a:ext uri="{909E8E84-426E-40DD-AFC4-6F175D3DCCD1}">
              <a14:hiddenFill xmlns:a14="http://schemas.microsoft.com/office/drawing/2010/main">
                <a:solidFill>
                  <a:srgbClr val="FFFFFF"/>
                </a:solidFill>
              </a14:hiddenFill>
            </a:ext>
          </a:extLst>
        </p:spPr>
      </p:pic>
      <p:sp>
        <p:nvSpPr>
          <p:cNvPr id="10" name="Content Placeholder 2"/>
          <p:cNvSpPr txBox="1">
            <a:spLocks/>
          </p:cNvSpPr>
          <p:nvPr/>
        </p:nvSpPr>
        <p:spPr>
          <a:xfrm>
            <a:off x="6025753" y="5545982"/>
            <a:ext cx="3940136" cy="170188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dirty="0">
              <a:solidFill>
                <a:srgbClr val="1B05BB"/>
              </a:solidFill>
            </a:endParaRPr>
          </a:p>
        </p:txBody>
      </p:sp>
      <p:pic>
        <p:nvPicPr>
          <p:cNvPr id="11" name="Picture 2" descr="The Colour Monste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35949" y="2348880"/>
            <a:ext cx="1013178" cy="100811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CCS log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5575" y="-388938"/>
            <a:ext cx="828675" cy="809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4843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80383" y="548680"/>
            <a:ext cx="8568952" cy="6494085"/>
          </a:xfrm>
          <a:prstGeom prst="rect">
            <a:avLst/>
          </a:prstGeom>
          <a:noFill/>
        </p:spPr>
        <p:txBody>
          <a:bodyPr wrap="square" rtlCol="0">
            <a:spAutoFit/>
          </a:bodyPr>
          <a:lstStyle/>
          <a:p>
            <a:pPr algn="ctr"/>
            <a:r>
              <a:rPr lang="en-GB" sz="5400" b="1" dirty="0">
                <a:solidFill>
                  <a:srgbClr val="1B05BB"/>
                </a:solidFill>
              </a:rPr>
              <a:t>Finally</a:t>
            </a:r>
          </a:p>
          <a:p>
            <a:endParaRPr lang="en-GB" dirty="0">
              <a:solidFill>
                <a:srgbClr val="1B05BB"/>
              </a:solidFill>
            </a:endParaRPr>
          </a:p>
          <a:p>
            <a:pPr marL="342900" indent="-342900">
              <a:buFont typeface="Arial" panose="020B0604020202020204" pitchFamily="34" charset="0"/>
              <a:buChar char="•"/>
            </a:pPr>
            <a:r>
              <a:rPr lang="en-US" b="1" dirty="0">
                <a:solidFill>
                  <a:srgbClr val="1B05BB"/>
                </a:solidFill>
              </a:rPr>
              <a:t>PE Days Class 1S and 1Mc Thursday and Friday</a:t>
            </a:r>
          </a:p>
          <a:p>
            <a:pPr marL="342900" indent="-342900">
              <a:buFont typeface="Arial" panose="020B0604020202020204" pitchFamily="34" charset="0"/>
              <a:buChar char="•"/>
            </a:pPr>
            <a:r>
              <a:rPr lang="en-US" b="1" dirty="0">
                <a:solidFill>
                  <a:srgbClr val="1B05BB"/>
                </a:solidFill>
              </a:rPr>
              <a:t>School trip – </a:t>
            </a:r>
            <a:r>
              <a:rPr lang="en-US" b="1" dirty="0" err="1">
                <a:solidFill>
                  <a:srgbClr val="1B05BB"/>
                </a:solidFill>
              </a:rPr>
              <a:t>Barleylands</a:t>
            </a:r>
            <a:r>
              <a:rPr lang="en-US" b="1" dirty="0">
                <a:solidFill>
                  <a:srgbClr val="1B05BB"/>
                </a:solidFill>
              </a:rPr>
              <a:t> – 12</a:t>
            </a:r>
            <a:r>
              <a:rPr lang="en-US" b="1" baseline="30000" dirty="0">
                <a:solidFill>
                  <a:srgbClr val="1B05BB"/>
                </a:solidFill>
              </a:rPr>
              <a:t>th</a:t>
            </a:r>
            <a:r>
              <a:rPr lang="en-US" b="1" dirty="0">
                <a:solidFill>
                  <a:srgbClr val="1B05BB"/>
                </a:solidFill>
              </a:rPr>
              <a:t> March 2025</a:t>
            </a:r>
            <a:endParaRPr lang="en-GB" b="1" dirty="0">
              <a:solidFill>
                <a:srgbClr val="1B05BB"/>
              </a:solidFill>
            </a:endParaRPr>
          </a:p>
          <a:p>
            <a:pPr marL="285750" indent="-285750">
              <a:buFont typeface="Arial" panose="020B0604020202020204" pitchFamily="34" charset="0"/>
              <a:buChar char="•"/>
            </a:pPr>
            <a:r>
              <a:rPr lang="en-GB" b="1" dirty="0">
                <a:solidFill>
                  <a:srgbClr val="1B05BB"/>
                </a:solidFill>
              </a:rPr>
              <a:t>Communication: Year group email address – year1@st-helens-inf.essex.sch.uk </a:t>
            </a:r>
            <a:r>
              <a:rPr lang="en-GB" i="1" dirty="0">
                <a:solidFill>
                  <a:srgbClr val="1B05BB"/>
                </a:solidFill>
              </a:rPr>
              <a:t>(we will respond within 24 hours during the working day/term time only)</a:t>
            </a:r>
          </a:p>
          <a:p>
            <a:pPr marL="285750" indent="-285750">
              <a:buFont typeface="Arial" panose="020B0604020202020204" pitchFamily="34" charset="0"/>
              <a:buChar char="•"/>
            </a:pPr>
            <a:endParaRPr lang="en-GB" b="1" dirty="0">
              <a:solidFill>
                <a:srgbClr val="1B05BB"/>
              </a:solidFill>
            </a:endParaRPr>
          </a:p>
          <a:p>
            <a:pPr marL="285750" indent="-285750">
              <a:buFont typeface="Arial" panose="020B0604020202020204" pitchFamily="34" charset="0"/>
              <a:buChar char="•"/>
            </a:pPr>
            <a:r>
              <a:rPr lang="en-US" b="1" dirty="0">
                <a:solidFill>
                  <a:srgbClr val="1B05BB"/>
                </a:solidFill>
              </a:rPr>
              <a:t>School Newsletter emailed to parents every Friday</a:t>
            </a:r>
          </a:p>
          <a:p>
            <a:pPr marL="285750" indent="-285750">
              <a:buFont typeface="Arial" panose="020B0604020202020204" pitchFamily="34" charset="0"/>
              <a:buChar char="•"/>
            </a:pPr>
            <a:r>
              <a:rPr lang="en-US" b="1" dirty="0">
                <a:solidFill>
                  <a:srgbClr val="1B05BB"/>
                </a:solidFill>
              </a:rPr>
              <a:t>School website - https://www.st-helens-inf.essex.sch.uk/</a:t>
            </a:r>
          </a:p>
          <a:p>
            <a:pPr marL="285750" indent="-285750">
              <a:buFont typeface="Arial" panose="020B0604020202020204" pitchFamily="34" charset="0"/>
              <a:buChar char="•"/>
            </a:pPr>
            <a:r>
              <a:rPr lang="en-US" b="1" dirty="0">
                <a:solidFill>
                  <a:srgbClr val="1B05BB"/>
                </a:solidFill>
              </a:rPr>
              <a:t>Twitter @</a:t>
            </a:r>
            <a:r>
              <a:rPr lang="en-US" b="1" dirty="0" err="1">
                <a:solidFill>
                  <a:srgbClr val="1B05BB"/>
                </a:solidFill>
              </a:rPr>
              <a:t>StHelensInfant</a:t>
            </a:r>
            <a:endParaRPr lang="en-GB" b="1" dirty="0">
              <a:solidFill>
                <a:srgbClr val="1B05BB"/>
              </a:solidFill>
            </a:endParaRPr>
          </a:p>
          <a:p>
            <a:pPr marL="285750" indent="-285750">
              <a:buFont typeface="Arial" panose="020B0604020202020204" pitchFamily="34" charset="0"/>
              <a:buChar char="•"/>
            </a:pPr>
            <a:endParaRPr lang="en-GB" b="1" dirty="0">
              <a:solidFill>
                <a:srgbClr val="1B05BB"/>
              </a:solidFill>
            </a:endParaRPr>
          </a:p>
          <a:p>
            <a:r>
              <a:rPr lang="en-GB" b="1" dirty="0">
                <a:solidFill>
                  <a:srgbClr val="1B05BB"/>
                </a:solidFill>
              </a:rPr>
              <a:t>Autumn Term Dates</a:t>
            </a:r>
          </a:p>
          <a:p>
            <a:pPr marL="285750" indent="-285750">
              <a:buFont typeface="Arial" panose="020B0604020202020204" pitchFamily="34" charset="0"/>
              <a:buChar char="•"/>
            </a:pPr>
            <a:r>
              <a:rPr lang="en-GB" b="1" dirty="0">
                <a:solidFill>
                  <a:srgbClr val="1B05BB"/>
                </a:solidFill>
              </a:rPr>
              <a:t>Parent Consultation evening date (Format to be confirmed) 3.30pm-6.30pm -  22nd and 24</a:t>
            </a:r>
            <a:r>
              <a:rPr lang="en-GB" b="1" baseline="30000" dirty="0">
                <a:solidFill>
                  <a:srgbClr val="1B05BB"/>
                </a:solidFill>
              </a:rPr>
              <a:t>th</a:t>
            </a:r>
            <a:r>
              <a:rPr lang="en-GB" b="1" dirty="0">
                <a:solidFill>
                  <a:srgbClr val="1B05BB"/>
                </a:solidFill>
              </a:rPr>
              <a:t> Oct</a:t>
            </a:r>
          </a:p>
          <a:p>
            <a:pPr marL="285750" indent="-285750">
              <a:buFont typeface="Arial" panose="020B0604020202020204" pitchFamily="34" charset="0"/>
              <a:buChar char="•"/>
            </a:pPr>
            <a:r>
              <a:rPr lang="en-US" b="1" dirty="0">
                <a:solidFill>
                  <a:srgbClr val="1B05BB"/>
                </a:solidFill>
              </a:rPr>
              <a:t>Advent service date (ticketed) – 29</a:t>
            </a:r>
            <a:r>
              <a:rPr lang="en-US" b="1" baseline="30000" dirty="0">
                <a:solidFill>
                  <a:srgbClr val="1B05BB"/>
                </a:solidFill>
              </a:rPr>
              <a:t>th</a:t>
            </a:r>
            <a:r>
              <a:rPr lang="en-US" b="1" dirty="0">
                <a:solidFill>
                  <a:srgbClr val="1B05BB"/>
                </a:solidFill>
              </a:rPr>
              <a:t> November 9.15am</a:t>
            </a:r>
          </a:p>
          <a:p>
            <a:pPr marL="285750" indent="-285750">
              <a:buFont typeface="Arial" panose="020B0604020202020204" pitchFamily="34" charset="0"/>
              <a:buChar char="•"/>
            </a:pPr>
            <a:r>
              <a:rPr lang="en-US" b="1" dirty="0">
                <a:solidFill>
                  <a:srgbClr val="1B05BB"/>
                </a:solidFill>
              </a:rPr>
              <a:t>Parents/</a:t>
            </a:r>
            <a:r>
              <a:rPr lang="en-US" b="1" dirty="0" err="1">
                <a:solidFill>
                  <a:srgbClr val="1B05BB"/>
                </a:solidFill>
              </a:rPr>
              <a:t>carers</a:t>
            </a:r>
            <a:r>
              <a:rPr lang="en-US" b="1" dirty="0">
                <a:solidFill>
                  <a:srgbClr val="1B05BB"/>
                </a:solidFill>
              </a:rPr>
              <a:t> will also be invited to Class Liturgies later in the year</a:t>
            </a:r>
            <a:endParaRPr lang="en-GB" b="1" dirty="0">
              <a:solidFill>
                <a:srgbClr val="1B05BB"/>
              </a:solidFill>
            </a:endParaRPr>
          </a:p>
          <a:p>
            <a:pPr marL="285750" indent="-285750">
              <a:buFont typeface="Arial" panose="020B0604020202020204" pitchFamily="34" charset="0"/>
              <a:buChar char="•"/>
            </a:pPr>
            <a:endParaRPr lang="en-US" b="1" dirty="0">
              <a:solidFill>
                <a:srgbClr val="1B05BB"/>
              </a:solidFill>
            </a:endParaRPr>
          </a:p>
          <a:p>
            <a:pPr algn="ctr"/>
            <a:r>
              <a:rPr lang="en-US" b="1" dirty="0" err="1">
                <a:solidFill>
                  <a:srgbClr val="1B05BB"/>
                </a:solidFill>
              </a:rPr>
              <a:t>Powerpoint</a:t>
            </a:r>
            <a:r>
              <a:rPr lang="en-US" b="1" dirty="0">
                <a:solidFill>
                  <a:srgbClr val="1B05BB"/>
                </a:solidFill>
              </a:rPr>
              <a:t> is available on the school website: Curriculum- Curriculum Information Evening for Parents 2024-2025</a:t>
            </a:r>
            <a:endParaRPr lang="en-GB" b="1" dirty="0">
              <a:solidFill>
                <a:srgbClr val="1B05BB"/>
              </a:solidFill>
            </a:endParaRPr>
          </a:p>
          <a:p>
            <a:pPr marL="285750" indent="-285750">
              <a:buFont typeface="Arial" panose="020B0604020202020204" pitchFamily="34" charset="0"/>
              <a:buChar char="•"/>
            </a:pPr>
            <a:endParaRPr lang="en-GB" sz="2000" b="1" dirty="0">
              <a:solidFill>
                <a:srgbClr val="1B05BB"/>
              </a:solidFill>
            </a:endParaRPr>
          </a:p>
          <a:p>
            <a:endParaRPr lang="en-GB" dirty="0">
              <a:solidFill>
                <a:srgbClr val="1B05BB"/>
              </a:solidFill>
            </a:endParaRPr>
          </a:p>
        </p:txBody>
      </p:sp>
      <p:pic>
        <p:nvPicPr>
          <p:cNvPr id="3" name="Picture 2" descr="See the source imag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274638"/>
            <a:ext cx="1080120" cy="1143000"/>
          </a:xfrm>
          <a:prstGeom prst="rect">
            <a:avLst/>
          </a:prstGeom>
          <a:noFill/>
          <a:ln>
            <a:noFill/>
          </a:ln>
        </p:spPr>
      </p:pic>
      <p:pic>
        <p:nvPicPr>
          <p:cNvPr id="4" name="Picture 3"/>
          <p:cNvPicPr/>
          <p:nvPr/>
        </p:nvPicPr>
        <p:blipFill>
          <a:blip r:embed="rId3" cstate="print"/>
          <a:srcRect/>
          <a:stretch>
            <a:fillRect/>
          </a:stretch>
        </p:blipFill>
        <p:spPr bwMode="auto">
          <a:xfrm>
            <a:off x="7740352" y="137687"/>
            <a:ext cx="1296144" cy="1325989"/>
          </a:xfrm>
          <a:prstGeom prst="rect">
            <a:avLst/>
          </a:prstGeom>
          <a:noFill/>
          <a:ln w="0" algn="in">
            <a:noFill/>
            <a:miter lim="800000"/>
            <a:headEnd/>
            <a:tailEnd/>
          </a:ln>
        </p:spPr>
      </p:pic>
    </p:spTree>
    <p:extLst>
      <p:ext uri="{BB962C8B-B14F-4D97-AF65-F5344CB8AC3E}">
        <p14:creationId xmlns:p14="http://schemas.microsoft.com/office/powerpoint/2010/main" val="1489309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374819"/>
            <a:ext cx="7772400" cy="1470025"/>
          </a:xfrm>
        </p:spPr>
        <p:txBody>
          <a:bodyPr>
            <a:normAutofit/>
          </a:bodyPr>
          <a:lstStyle/>
          <a:p>
            <a:r>
              <a:rPr lang="en-GB" sz="6600" b="1" dirty="0">
                <a:solidFill>
                  <a:srgbClr val="1B05BB"/>
                </a:solidFill>
              </a:rPr>
              <a:t>Staff</a:t>
            </a:r>
          </a:p>
        </p:txBody>
      </p:sp>
      <p:sp>
        <p:nvSpPr>
          <p:cNvPr id="3" name="Subtitle 2"/>
          <p:cNvSpPr>
            <a:spLocks noGrp="1"/>
          </p:cNvSpPr>
          <p:nvPr>
            <p:ph type="subTitle" idx="1"/>
          </p:nvPr>
        </p:nvSpPr>
        <p:spPr>
          <a:xfrm>
            <a:off x="403056" y="2031023"/>
            <a:ext cx="8909488" cy="4464496"/>
          </a:xfrm>
        </p:spPr>
        <p:txBody>
          <a:bodyPr>
            <a:normAutofit/>
          </a:bodyPr>
          <a:lstStyle/>
          <a:p>
            <a:r>
              <a:rPr lang="en-GB" sz="4000" b="1" dirty="0">
                <a:solidFill>
                  <a:srgbClr val="1B05BB"/>
                </a:solidFill>
              </a:rPr>
              <a:t>Class 1S- Mrs Scanlon</a:t>
            </a:r>
          </a:p>
          <a:p>
            <a:r>
              <a:rPr lang="en-GB" sz="4000" b="1" dirty="0">
                <a:solidFill>
                  <a:srgbClr val="1B05BB"/>
                </a:solidFill>
              </a:rPr>
              <a:t>Class 1Mc- Mrs McCarthy</a:t>
            </a:r>
          </a:p>
          <a:p>
            <a:endParaRPr lang="en-GB" sz="4000" b="1" dirty="0">
              <a:solidFill>
                <a:srgbClr val="1B05BB"/>
              </a:solidFill>
            </a:endParaRPr>
          </a:p>
          <a:p>
            <a:r>
              <a:rPr lang="en-GB" sz="4000" b="1" dirty="0">
                <a:solidFill>
                  <a:srgbClr val="1B05BB"/>
                </a:solidFill>
              </a:rPr>
              <a:t>Mrs Kavanagh</a:t>
            </a:r>
          </a:p>
          <a:p>
            <a:r>
              <a:rPr lang="en-GB" sz="4000" b="1" dirty="0">
                <a:solidFill>
                  <a:srgbClr val="1B05BB"/>
                </a:solidFill>
              </a:rPr>
              <a:t>Miss Adams</a:t>
            </a:r>
          </a:p>
          <a:p>
            <a:endParaRPr lang="en-GB" sz="4000" b="1" dirty="0">
              <a:solidFill>
                <a:srgbClr val="1B05BB"/>
              </a:solidFill>
            </a:endParaRPr>
          </a:p>
          <a:p>
            <a:endParaRPr lang="en-GB" sz="5400" b="1" dirty="0">
              <a:solidFill>
                <a:srgbClr val="1B05BB"/>
              </a:solidFill>
            </a:endParaRPr>
          </a:p>
          <a:p>
            <a:endParaRPr lang="en-GB" sz="4400" b="1" dirty="0">
              <a:solidFill>
                <a:srgbClr val="1B05BB"/>
              </a:solidFill>
            </a:endParaRPr>
          </a:p>
        </p:txBody>
      </p:sp>
      <p:pic>
        <p:nvPicPr>
          <p:cNvPr id="4" name="Picture 3"/>
          <p:cNvPicPr/>
          <p:nvPr/>
        </p:nvPicPr>
        <p:blipFill>
          <a:blip r:embed="rId2" cstate="print"/>
          <a:srcRect/>
          <a:stretch>
            <a:fillRect/>
          </a:stretch>
        </p:blipFill>
        <p:spPr bwMode="auto">
          <a:xfrm>
            <a:off x="7792857" y="116632"/>
            <a:ext cx="1224136" cy="1614021"/>
          </a:xfrm>
          <a:prstGeom prst="rect">
            <a:avLst/>
          </a:prstGeom>
          <a:noFill/>
          <a:ln w="0" algn="in">
            <a:noFill/>
            <a:miter lim="800000"/>
            <a:headEnd/>
            <a:tailEnd/>
          </a:ln>
        </p:spPr>
      </p:pic>
      <p:pic>
        <p:nvPicPr>
          <p:cNvPr id="5" name="Picture 4" descr="See the source imag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1520" y="188640"/>
            <a:ext cx="1440160" cy="1800200"/>
          </a:xfrm>
          <a:prstGeom prst="rect">
            <a:avLst/>
          </a:prstGeom>
          <a:noFill/>
          <a:ln>
            <a:noFill/>
          </a:ln>
        </p:spPr>
      </p:pic>
    </p:spTree>
    <p:extLst>
      <p:ext uri="{BB962C8B-B14F-4D97-AF65-F5344CB8AC3E}">
        <p14:creationId xmlns:p14="http://schemas.microsoft.com/office/powerpoint/2010/main" val="642650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0793"/>
            <a:ext cx="7772400" cy="939976"/>
          </a:xfrm>
        </p:spPr>
        <p:txBody>
          <a:bodyPr>
            <a:normAutofit/>
          </a:bodyPr>
          <a:lstStyle/>
          <a:p>
            <a:r>
              <a:rPr lang="en-GB" sz="4000" b="1" dirty="0">
                <a:solidFill>
                  <a:srgbClr val="1B05BB"/>
                </a:solidFill>
              </a:rPr>
              <a:t>Attendance</a:t>
            </a:r>
          </a:p>
        </p:txBody>
      </p:sp>
      <p:sp>
        <p:nvSpPr>
          <p:cNvPr id="3" name="Subtitle 2"/>
          <p:cNvSpPr>
            <a:spLocks noGrp="1"/>
          </p:cNvSpPr>
          <p:nvPr>
            <p:ph type="subTitle" idx="1"/>
          </p:nvPr>
        </p:nvSpPr>
        <p:spPr>
          <a:xfrm>
            <a:off x="463080" y="1124745"/>
            <a:ext cx="7992888" cy="6236448"/>
          </a:xfrm>
        </p:spPr>
        <p:txBody>
          <a:bodyPr>
            <a:normAutofit fontScale="25000" lnSpcReduction="20000"/>
          </a:bodyPr>
          <a:lstStyle/>
          <a:p>
            <a:r>
              <a:rPr lang="en-US" sz="6400" dirty="0">
                <a:solidFill>
                  <a:srgbClr val="1B05BB"/>
                </a:solidFill>
              </a:rPr>
              <a:t>At St Helen’s Catholic Infant School, we believe in developing good patterns of attendance to ensure children reach their full potential. Children with highest percentages of attendance and punctuality do better academically than those with low percentages of attendance and punctuality.</a:t>
            </a:r>
            <a:endParaRPr lang="en-GB" sz="6400" b="1" dirty="0">
              <a:solidFill>
                <a:srgbClr val="1B05BB"/>
              </a:solidFill>
            </a:endParaRPr>
          </a:p>
          <a:p>
            <a:endParaRPr lang="en-GB" sz="6400" b="1" dirty="0"/>
          </a:p>
          <a:p>
            <a:r>
              <a:rPr lang="en-GB" sz="6400" b="1" dirty="0">
                <a:solidFill>
                  <a:srgbClr val="1B05BB"/>
                </a:solidFill>
              </a:rPr>
              <a:t>Legal expectation: 96%+</a:t>
            </a:r>
          </a:p>
          <a:p>
            <a:pPr algn="l"/>
            <a:r>
              <a:rPr lang="en-GB" sz="6400" b="1" dirty="0">
                <a:solidFill>
                  <a:srgbClr val="1B05BB"/>
                </a:solidFill>
              </a:rPr>
              <a:t>At St Helen’s Catholic Infant School</a:t>
            </a:r>
          </a:p>
          <a:p>
            <a:pPr marL="685800" indent="-685800" algn="l">
              <a:buFont typeface="Arial" panose="020B0604020202020204" pitchFamily="34" charset="0"/>
              <a:buChar char="•"/>
            </a:pPr>
            <a:r>
              <a:rPr lang="en-US" sz="6400" b="1" dirty="0">
                <a:solidFill>
                  <a:srgbClr val="1B05BB"/>
                </a:solidFill>
              </a:rPr>
              <a:t>Classes compete for the highest attendance and this is celebrated in the weekly newsletter</a:t>
            </a:r>
            <a:endParaRPr lang="en-GB" sz="6400" b="1" dirty="0">
              <a:solidFill>
                <a:srgbClr val="1B05BB"/>
              </a:solidFill>
            </a:endParaRPr>
          </a:p>
          <a:p>
            <a:pPr marL="685800" indent="-685800" algn="l">
              <a:buFont typeface="Arial" panose="020B0604020202020204" pitchFamily="34" charset="0"/>
              <a:buChar char="•"/>
            </a:pPr>
            <a:r>
              <a:rPr lang="en-GB" sz="6400" b="1" dirty="0">
                <a:solidFill>
                  <a:srgbClr val="1B05BB"/>
                </a:solidFill>
              </a:rPr>
              <a:t>Attendance and punctuality is recorded and discussed at Parent Consultations each term </a:t>
            </a:r>
          </a:p>
          <a:p>
            <a:pPr marL="685800" indent="-685800" algn="l">
              <a:buFont typeface="Arial" panose="020B0604020202020204" pitchFamily="34" charset="0"/>
              <a:buChar char="•"/>
            </a:pPr>
            <a:r>
              <a:rPr lang="en-US" sz="6400" b="1" dirty="0">
                <a:solidFill>
                  <a:srgbClr val="1B05BB"/>
                </a:solidFill>
              </a:rPr>
              <a:t>Attendance is recorded and commented on in children’s end of year reports</a:t>
            </a:r>
            <a:endParaRPr lang="en-GB" sz="6400" b="1" dirty="0">
              <a:solidFill>
                <a:srgbClr val="1B05BB"/>
              </a:solidFill>
            </a:endParaRPr>
          </a:p>
          <a:p>
            <a:pPr algn="l"/>
            <a:r>
              <a:rPr lang="en-GB" sz="6400" b="1" dirty="0">
                <a:solidFill>
                  <a:srgbClr val="1B05BB"/>
                </a:solidFill>
              </a:rPr>
              <a:t>When children’s attendance/punctuality drops below:</a:t>
            </a:r>
          </a:p>
          <a:p>
            <a:pPr marL="685800" indent="-685800" algn="l">
              <a:buFont typeface="Arial" panose="020B0604020202020204" pitchFamily="34" charset="0"/>
              <a:buChar char="•"/>
            </a:pPr>
            <a:r>
              <a:rPr lang="en-GB" sz="6400" b="1" dirty="0">
                <a:solidFill>
                  <a:srgbClr val="1B05BB"/>
                </a:solidFill>
              </a:rPr>
              <a:t>A letter is sent home each term to inform parents of the drop in attendance, where necessary</a:t>
            </a:r>
          </a:p>
          <a:p>
            <a:pPr marL="685800" indent="-685800" algn="l">
              <a:buFont typeface="Arial" panose="020B0604020202020204" pitchFamily="34" charset="0"/>
              <a:buChar char="•"/>
            </a:pPr>
            <a:r>
              <a:rPr lang="en-GB" sz="6400" b="1" dirty="0">
                <a:solidFill>
                  <a:srgbClr val="1B05BB"/>
                </a:solidFill>
              </a:rPr>
              <a:t>If there is no improvement, parents are invited to a meeting with the </a:t>
            </a:r>
            <a:r>
              <a:rPr lang="en-GB" sz="6400" b="1" dirty="0" err="1">
                <a:solidFill>
                  <a:srgbClr val="1B05BB"/>
                </a:solidFill>
              </a:rPr>
              <a:t>Headteacher</a:t>
            </a:r>
            <a:r>
              <a:rPr lang="en-GB" sz="6400" b="1" dirty="0">
                <a:solidFill>
                  <a:srgbClr val="1B05BB"/>
                </a:solidFill>
              </a:rPr>
              <a:t> and an action plan is created</a:t>
            </a:r>
          </a:p>
          <a:p>
            <a:pPr marL="685800" indent="-685800" algn="l">
              <a:buFont typeface="Arial" panose="020B0604020202020204" pitchFamily="34" charset="0"/>
              <a:buChar char="•"/>
            </a:pPr>
            <a:r>
              <a:rPr lang="en-GB" sz="6400" b="1" dirty="0">
                <a:solidFill>
                  <a:srgbClr val="1B05BB"/>
                </a:solidFill>
              </a:rPr>
              <a:t>If there is still no improvement, the local authority are contacted and parents are invited to  meeting with the Attendance Officer to discuss ways to improve attendance</a:t>
            </a:r>
          </a:p>
          <a:p>
            <a:pPr marL="685800" indent="-685800" algn="l">
              <a:buFont typeface="Arial" panose="020B0604020202020204" pitchFamily="34" charset="0"/>
              <a:buChar char="•"/>
            </a:pPr>
            <a:r>
              <a:rPr lang="en-GB" sz="6400" b="1" dirty="0">
                <a:solidFill>
                  <a:srgbClr val="1B05BB"/>
                </a:solidFill>
              </a:rPr>
              <a:t>Unauthorised absence may result in the school referring to the Local Authority for sanctions and/or legal proceedings</a:t>
            </a:r>
          </a:p>
          <a:p>
            <a:pPr marL="685800" indent="-685800" algn="l">
              <a:buFont typeface="Arial" panose="020B0604020202020204" pitchFamily="34" charset="0"/>
              <a:buChar char="•"/>
            </a:pPr>
            <a:endParaRPr lang="en-GB" sz="6400" b="1" dirty="0">
              <a:solidFill>
                <a:srgbClr val="1B05BB"/>
              </a:solidFill>
            </a:endParaRPr>
          </a:p>
          <a:p>
            <a:pPr algn="l"/>
            <a:r>
              <a:rPr lang="en-GB" sz="6400" b="1" dirty="0">
                <a:solidFill>
                  <a:srgbClr val="1B05BB"/>
                </a:solidFill>
              </a:rPr>
              <a:t>Please Note: The </a:t>
            </a:r>
            <a:r>
              <a:rPr lang="en-GB" sz="6400" b="1" dirty="0" err="1">
                <a:solidFill>
                  <a:srgbClr val="1B05BB"/>
                </a:solidFill>
              </a:rPr>
              <a:t>Headteacher</a:t>
            </a:r>
            <a:r>
              <a:rPr lang="en-GB" sz="6400" b="1" dirty="0">
                <a:solidFill>
                  <a:srgbClr val="1B05BB"/>
                </a:solidFill>
              </a:rPr>
              <a:t> refers to the Attendance Policy when responding to all applications for Leave of Absence. This is available via the website: Parents- Attendance and Punctuality</a:t>
            </a:r>
          </a:p>
          <a:p>
            <a:endParaRPr lang="en-GB" sz="6400" b="1" dirty="0"/>
          </a:p>
          <a:p>
            <a:endParaRPr lang="en-GB" sz="2400" b="1" dirty="0"/>
          </a:p>
          <a:p>
            <a:endParaRPr lang="en-GB" sz="2400" b="1" dirty="0"/>
          </a:p>
          <a:p>
            <a:endParaRPr lang="en-GB" sz="2400" b="1" dirty="0"/>
          </a:p>
          <a:p>
            <a:endParaRPr lang="en-GB" sz="2400" b="1" dirty="0"/>
          </a:p>
          <a:p>
            <a:endParaRPr lang="en-GB" sz="2400" b="1" dirty="0"/>
          </a:p>
          <a:p>
            <a:r>
              <a:rPr lang="en-GB" sz="2400" b="1" dirty="0">
                <a:hlinkClick r:id="rId2"/>
              </a:rPr>
              <a:t>/</a:t>
            </a:r>
            <a:endParaRPr lang="en-GB" sz="2400" b="1" dirty="0"/>
          </a:p>
          <a:p>
            <a:endParaRPr lang="en-GB" sz="4400" b="1" dirty="0">
              <a:solidFill>
                <a:srgbClr val="1B05BB"/>
              </a:solidFill>
            </a:endParaRPr>
          </a:p>
        </p:txBody>
      </p:sp>
      <p:pic>
        <p:nvPicPr>
          <p:cNvPr id="4" name="Picture 3"/>
          <p:cNvPicPr/>
          <p:nvPr/>
        </p:nvPicPr>
        <p:blipFill>
          <a:blip r:embed="rId3" cstate="print"/>
          <a:srcRect/>
          <a:stretch>
            <a:fillRect/>
          </a:stretch>
        </p:blipFill>
        <p:spPr bwMode="auto">
          <a:xfrm>
            <a:off x="8028384" y="184309"/>
            <a:ext cx="715616" cy="940436"/>
          </a:xfrm>
          <a:prstGeom prst="rect">
            <a:avLst/>
          </a:prstGeom>
          <a:noFill/>
          <a:ln w="0" algn="in">
            <a:noFill/>
            <a:miter lim="800000"/>
            <a:headEnd/>
            <a:tailEnd/>
          </a:ln>
        </p:spPr>
      </p:pic>
      <p:pic>
        <p:nvPicPr>
          <p:cNvPr id="5" name="Picture 4" descr="See the source imag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188641"/>
            <a:ext cx="720080" cy="936104"/>
          </a:xfrm>
          <a:prstGeom prst="rect">
            <a:avLst/>
          </a:prstGeom>
          <a:noFill/>
          <a:ln>
            <a:noFill/>
          </a:ln>
        </p:spPr>
      </p:pic>
    </p:spTree>
    <p:extLst>
      <p:ext uri="{BB962C8B-B14F-4D97-AF65-F5344CB8AC3E}">
        <p14:creationId xmlns:p14="http://schemas.microsoft.com/office/powerpoint/2010/main" val="1753605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374819"/>
            <a:ext cx="7772400" cy="1470025"/>
          </a:xfrm>
        </p:spPr>
        <p:txBody>
          <a:bodyPr>
            <a:normAutofit/>
          </a:bodyPr>
          <a:lstStyle/>
          <a:p>
            <a:r>
              <a:rPr lang="en-GB" sz="5400" b="1" dirty="0">
                <a:solidFill>
                  <a:srgbClr val="1B05BB"/>
                </a:solidFill>
              </a:rPr>
              <a:t>Behaviour </a:t>
            </a:r>
          </a:p>
        </p:txBody>
      </p:sp>
      <p:sp>
        <p:nvSpPr>
          <p:cNvPr id="3" name="Subtitle 2"/>
          <p:cNvSpPr>
            <a:spLocks noGrp="1"/>
          </p:cNvSpPr>
          <p:nvPr>
            <p:ph type="subTitle" idx="1"/>
          </p:nvPr>
        </p:nvSpPr>
        <p:spPr>
          <a:xfrm>
            <a:off x="251520" y="2031023"/>
            <a:ext cx="8712968" cy="4422313"/>
          </a:xfrm>
        </p:spPr>
        <p:txBody>
          <a:bodyPr>
            <a:normAutofit fontScale="62500" lnSpcReduction="20000"/>
          </a:bodyPr>
          <a:lstStyle/>
          <a:p>
            <a:pPr marL="457200" lvl="0" indent="-457200" algn="just">
              <a:spcBef>
                <a:spcPts val="0"/>
              </a:spcBef>
              <a:buFont typeface="Arial" panose="020B0604020202020204" pitchFamily="34" charset="0"/>
              <a:buChar char="•"/>
            </a:pPr>
            <a:r>
              <a:rPr lang="en-GB" sz="2900" b="1" dirty="0">
                <a:solidFill>
                  <a:srgbClr val="1B05BB"/>
                </a:solidFill>
              </a:rPr>
              <a:t>The behaviour of the children plays an important role in our school community and consistently good behaviour is expected. </a:t>
            </a:r>
          </a:p>
          <a:p>
            <a:pPr marL="457200" lvl="0" indent="-457200" algn="just">
              <a:spcBef>
                <a:spcPts val="0"/>
              </a:spcBef>
              <a:buFont typeface="Arial" panose="020B0604020202020204" pitchFamily="34" charset="0"/>
              <a:buChar char="•"/>
            </a:pPr>
            <a:endParaRPr lang="en-GB" sz="2900" b="1" dirty="0">
              <a:solidFill>
                <a:srgbClr val="1B05BB"/>
              </a:solidFill>
            </a:endParaRPr>
          </a:p>
          <a:p>
            <a:pPr marL="457200" lvl="0" indent="-457200" algn="just">
              <a:spcBef>
                <a:spcPts val="0"/>
              </a:spcBef>
              <a:buFont typeface="Arial" panose="020B0604020202020204" pitchFamily="34" charset="0"/>
              <a:buChar char="•"/>
            </a:pPr>
            <a:r>
              <a:rPr lang="en-GB" sz="2900" b="1" dirty="0">
                <a:solidFill>
                  <a:srgbClr val="1B05BB"/>
                </a:solidFill>
              </a:rPr>
              <a:t>Therefore, the peg system continues in Year 1. If they do something outstanding, their peg moves up to the Golden Face and they are given a Golden Face sticker for all to see, plus they earn a house point. If their peg moves down to the pink or blue sad faces, they are able to improve their behaviour that day to move their peg back up. All pegs are returned to the yellow face each morning.</a:t>
            </a:r>
          </a:p>
          <a:p>
            <a:pPr marL="457200" lvl="0" indent="-457200" algn="just">
              <a:spcBef>
                <a:spcPts val="0"/>
              </a:spcBef>
              <a:buFont typeface="Arial" panose="020B0604020202020204" pitchFamily="34" charset="0"/>
              <a:buChar char="•"/>
            </a:pPr>
            <a:endParaRPr lang="en-GB" sz="2900" b="1" dirty="0">
              <a:solidFill>
                <a:srgbClr val="1B05BB"/>
              </a:solidFill>
            </a:endParaRPr>
          </a:p>
          <a:p>
            <a:pPr marL="457200" lvl="0" indent="-457200" algn="just">
              <a:spcBef>
                <a:spcPts val="0"/>
              </a:spcBef>
              <a:buFont typeface="Arial" panose="020B0604020202020204" pitchFamily="34" charset="0"/>
              <a:buChar char="•"/>
            </a:pPr>
            <a:r>
              <a:rPr lang="en-US" sz="2900" b="1" dirty="0">
                <a:solidFill>
                  <a:srgbClr val="1B05BB"/>
                </a:solidFill>
              </a:rPr>
              <a:t>In each class the </a:t>
            </a:r>
            <a:r>
              <a:rPr lang="en-GB" sz="2900" b="1" dirty="0">
                <a:solidFill>
                  <a:srgbClr val="1B05BB"/>
                </a:solidFill>
              </a:rPr>
              <a:t>children can earn rewards such as stickers and house points.</a:t>
            </a:r>
          </a:p>
          <a:p>
            <a:pPr marL="457200" lvl="0" indent="-457200" algn="just">
              <a:spcBef>
                <a:spcPts val="0"/>
              </a:spcBef>
              <a:buFont typeface="Arial" panose="020B0604020202020204" pitchFamily="34" charset="0"/>
              <a:buChar char="•"/>
            </a:pPr>
            <a:endParaRPr lang="en-GB" sz="2900" b="1" dirty="0">
              <a:solidFill>
                <a:srgbClr val="1B05BB"/>
              </a:solidFill>
            </a:endParaRPr>
          </a:p>
          <a:p>
            <a:pPr marL="457200" lvl="0" indent="-457200" algn="just">
              <a:spcBef>
                <a:spcPts val="0"/>
              </a:spcBef>
              <a:buFont typeface="Arial" panose="020B0604020202020204" pitchFamily="34" charset="0"/>
              <a:buChar char="•"/>
            </a:pPr>
            <a:r>
              <a:rPr lang="en-GB" sz="2900" b="1" dirty="0">
                <a:solidFill>
                  <a:srgbClr val="1B05BB"/>
                </a:solidFill>
              </a:rPr>
              <a:t>When the whole class works well together as a team they earn cubes.</a:t>
            </a:r>
          </a:p>
          <a:p>
            <a:pPr marL="457200" lvl="0" indent="-457200" algn="just">
              <a:spcBef>
                <a:spcPts val="0"/>
              </a:spcBef>
              <a:buFont typeface="Arial" panose="020B0604020202020204" pitchFamily="34" charset="0"/>
              <a:buChar char="•"/>
            </a:pPr>
            <a:r>
              <a:rPr lang="en-GB" sz="2900" b="1" dirty="0">
                <a:solidFill>
                  <a:srgbClr val="1B05BB"/>
                </a:solidFill>
              </a:rPr>
              <a:t>25 cubes = class treat which the children choose!</a:t>
            </a:r>
          </a:p>
          <a:p>
            <a:pPr lvl="0" algn="just">
              <a:spcBef>
                <a:spcPts val="0"/>
              </a:spcBef>
            </a:pPr>
            <a:r>
              <a:rPr lang="en-GB" sz="2800">
                <a:solidFill>
                  <a:srgbClr val="FF0000"/>
                </a:solidFill>
                <a:latin typeface="Comic Sans MS" panose="030F0702030302020204" pitchFamily="66" charset="0"/>
              </a:rPr>
              <a:t>               </a:t>
            </a:r>
          </a:p>
          <a:p>
            <a:pPr lvl="0" algn="just">
              <a:spcBef>
                <a:spcPts val="0"/>
              </a:spcBef>
            </a:pPr>
            <a:endParaRPr lang="en-GB" sz="2800" dirty="0">
              <a:solidFill>
                <a:srgbClr val="FF0000"/>
              </a:solidFill>
              <a:latin typeface="Comic Sans MS" panose="030F0702030302020204" pitchFamily="66" charset="0"/>
            </a:endParaRPr>
          </a:p>
          <a:p>
            <a:pPr algn="just">
              <a:spcBef>
                <a:spcPts val="0"/>
              </a:spcBef>
            </a:pPr>
            <a:r>
              <a:rPr lang="en-GB" sz="2800" dirty="0">
                <a:solidFill>
                  <a:srgbClr val="1B05BB"/>
                </a:solidFill>
              </a:rPr>
              <a:t>Behaviour Policy is available vis school website: </a:t>
            </a:r>
            <a:r>
              <a:rPr lang="en-GB" sz="2800" b="1" dirty="0">
                <a:solidFill>
                  <a:srgbClr val="1B05BB"/>
                </a:solidFill>
              </a:rPr>
              <a:t>Key Information – Safeguarding – Safeguarding Policies</a:t>
            </a:r>
          </a:p>
          <a:p>
            <a:pPr lvl="0" algn="just">
              <a:spcBef>
                <a:spcPts val="0"/>
              </a:spcBef>
            </a:pPr>
            <a:endParaRPr lang="en-GB" sz="2800" dirty="0">
              <a:solidFill>
                <a:srgbClr val="FF0000"/>
              </a:solidFill>
              <a:latin typeface="Comic Sans MS" panose="030F0702030302020204" pitchFamily="66" charset="0"/>
            </a:endParaRPr>
          </a:p>
          <a:p>
            <a:endParaRPr lang="en-GB" sz="4400" b="1" dirty="0">
              <a:solidFill>
                <a:srgbClr val="1B05BB"/>
              </a:solidFill>
            </a:endParaRPr>
          </a:p>
        </p:txBody>
      </p:sp>
      <p:pic>
        <p:nvPicPr>
          <p:cNvPr id="4" name="Picture 3"/>
          <p:cNvPicPr/>
          <p:nvPr/>
        </p:nvPicPr>
        <p:blipFill>
          <a:blip r:embed="rId3" cstate="print"/>
          <a:srcRect/>
          <a:stretch>
            <a:fillRect/>
          </a:stretch>
        </p:blipFill>
        <p:spPr bwMode="auto">
          <a:xfrm>
            <a:off x="7668344" y="374819"/>
            <a:ext cx="1224136" cy="1614021"/>
          </a:xfrm>
          <a:prstGeom prst="rect">
            <a:avLst/>
          </a:prstGeom>
          <a:noFill/>
          <a:ln w="0" algn="in">
            <a:noFill/>
            <a:miter lim="800000"/>
            <a:headEnd/>
            <a:tailEnd/>
          </a:ln>
        </p:spPr>
      </p:pic>
      <p:pic>
        <p:nvPicPr>
          <p:cNvPr id="5" name="Picture 4" descr="See the source imag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188640"/>
            <a:ext cx="1440160" cy="1800200"/>
          </a:xfrm>
          <a:prstGeom prst="rect">
            <a:avLst/>
          </a:prstGeom>
          <a:noFill/>
          <a:ln>
            <a:noFill/>
          </a:ln>
        </p:spPr>
      </p:pic>
    </p:spTree>
    <p:extLst>
      <p:ext uri="{BB962C8B-B14F-4D97-AF65-F5344CB8AC3E}">
        <p14:creationId xmlns:p14="http://schemas.microsoft.com/office/powerpoint/2010/main" val="1783575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247546"/>
            <a:ext cx="7772400" cy="1470025"/>
          </a:xfrm>
        </p:spPr>
        <p:txBody>
          <a:bodyPr>
            <a:normAutofit/>
          </a:bodyPr>
          <a:lstStyle/>
          <a:p>
            <a:r>
              <a:rPr lang="en-GB" sz="4000" b="1" dirty="0">
                <a:solidFill>
                  <a:srgbClr val="1B05BB"/>
                </a:solidFill>
              </a:rPr>
              <a:t>Year 1 Curriculum</a:t>
            </a:r>
          </a:p>
        </p:txBody>
      </p:sp>
      <p:sp>
        <p:nvSpPr>
          <p:cNvPr id="3" name="Subtitle 2"/>
          <p:cNvSpPr>
            <a:spLocks noGrp="1"/>
          </p:cNvSpPr>
          <p:nvPr>
            <p:ph type="subTitle" idx="1"/>
          </p:nvPr>
        </p:nvSpPr>
        <p:spPr>
          <a:xfrm>
            <a:off x="251520" y="1484763"/>
            <a:ext cx="8496944" cy="5112589"/>
          </a:xfrm>
        </p:spPr>
        <p:txBody>
          <a:bodyPr>
            <a:normAutofit fontScale="85000" lnSpcReduction="20000"/>
          </a:bodyPr>
          <a:lstStyle/>
          <a:p>
            <a:pPr marL="285750" indent="-285750" algn="just">
              <a:buFont typeface="Arial" panose="020B0604020202020204" pitchFamily="34" charset="0"/>
              <a:buChar char="•"/>
            </a:pPr>
            <a:r>
              <a:rPr lang="en-US" sz="1900" dirty="0">
                <a:solidFill>
                  <a:srgbClr val="1B05BB"/>
                </a:solidFill>
              </a:rPr>
              <a:t>Each day, the children participate in prayer three times a day. </a:t>
            </a:r>
          </a:p>
          <a:p>
            <a:pPr marL="285750" indent="-285750" algn="just">
              <a:buFont typeface="Arial" panose="020B0604020202020204" pitchFamily="34" charset="0"/>
              <a:buChar char="•"/>
            </a:pPr>
            <a:r>
              <a:rPr lang="en-US" sz="1900" dirty="0">
                <a:solidFill>
                  <a:srgbClr val="1B05BB"/>
                </a:solidFill>
              </a:rPr>
              <a:t>They take turns to be the class Prayer Leader in their class. They will  also participate in collective worship assemblies with the rest of the school.</a:t>
            </a:r>
          </a:p>
          <a:p>
            <a:pPr marL="285750" indent="-285750" algn="just">
              <a:buFont typeface="Arial" panose="020B0604020202020204" pitchFamily="34" charset="0"/>
              <a:buChar char="•"/>
            </a:pPr>
            <a:r>
              <a:rPr lang="en-US" sz="1900" dirty="0">
                <a:solidFill>
                  <a:srgbClr val="1B05BB"/>
                </a:solidFill>
              </a:rPr>
              <a:t>Two children from each class are the daily helpers and help around the classroom with various tasks. They are also the playground Friendship Buddies that day.</a:t>
            </a:r>
          </a:p>
          <a:p>
            <a:pPr marL="285750" indent="-285750" algn="just">
              <a:buFont typeface="Arial" panose="020B0604020202020204" pitchFamily="34" charset="0"/>
              <a:buChar char="•"/>
            </a:pPr>
            <a:r>
              <a:rPr lang="en-US" sz="1900" dirty="0">
                <a:solidFill>
                  <a:srgbClr val="1B05BB"/>
                </a:solidFill>
              </a:rPr>
              <a:t>The children have a broad and balanced curriculum, including an English, </a:t>
            </a:r>
            <a:r>
              <a:rPr lang="en-US" sz="1900" dirty="0" err="1">
                <a:solidFill>
                  <a:srgbClr val="1B05BB"/>
                </a:solidFill>
              </a:rPr>
              <a:t>Maths</a:t>
            </a:r>
            <a:r>
              <a:rPr lang="en-US" sz="1900" dirty="0">
                <a:solidFill>
                  <a:srgbClr val="1B05BB"/>
                </a:solidFill>
              </a:rPr>
              <a:t>, Phonics and Reading session every day.</a:t>
            </a:r>
          </a:p>
          <a:p>
            <a:pPr marL="285750" indent="-285750" algn="just">
              <a:buFont typeface="Arial" panose="020B0604020202020204" pitchFamily="34" charset="0"/>
              <a:buChar char="•"/>
            </a:pPr>
            <a:r>
              <a:rPr lang="en-US" sz="1900" dirty="0">
                <a:solidFill>
                  <a:srgbClr val="1B05BB"/>
                </a:solidFill>
              </a:rPr>
              <a:t>Every week they have 2 RE lessons and 2 PE lessons </a:t>
            </a:r>
          </a:p>
          <a:p>
            <a:pPr marL="285750" indent="-285750" algn="just">
              <a:buFont typeface="Arial" panose="020B0604020202020204" pitchFamily="34" charset="0"/>
              <a:buChar char="•"/>
            </a:pPr>
            <a:r>
              <a:rPr lang="en-US" sz="1900" dirty="0">
                <a:solidFill>
                  <a:srgbClr val="1B05BB"/>
                </a:solidFill>
              </a:rPr>
              <a:t>They also have a weekly Science, PSHE, ICT, Art or D.T., Music and Humanities (History or Geography) lesson.</a:t>
            </a:r>
          </a:p>
          <a:p>
            <a:pPr marL="285750" indent="-285750" algn="just">
              <a:buFont typeface="Arial" panose="020B0604020202020204" pitchFamily="34" charset="0"/>
              <a:buChar char="•"/>
            </a:pPr>
            <a:r>
              <a:rPr lang="en-GB" sz="1900" dirty="0">
                <a:solidFill>
                  <a:srgbClr val="1B05BB"/>
                </a:solidFill>
              </a:rPr>
              <a:t>By the end of the year:</a:t>
            </a:r>
          </a:p>
          <a:p>
            <a:pPr>
              <a:lnSpc>
                <a:spcPct val="80000"/>
              </a:lnSpc>
            </a:pPr>
            <a:r>
              <a:rPr lang="en-GB" altLang="en-US" sz="1900" dirty="0">
                <a:solidFill>
                  <a:srgbClr val="1B05BB"/>
                </a:solidFill>
              </a:rPr>
              <a:t>Reading – They need to be reading Phase 5 Set 4 by the end of the year fluently and answer comprehension questions about what has been read</a:t>
            </a:r>
          </a:p>
          <a:p>
            <a:pPr>
              <a:lnSpc>
                <a:spcPct val="80000"/>
              </a:lnSpc>
            </a:pPr>
            <a:r>
              <a:rPr lang="en-GB" altLang="en-US" sz="1900" dirty="0">
                <a:solidFill>
                  <a:srgbClr val="1B05BB"/>
                </a:solidFill>
              </a:rPr>
              <a:t>Writing – They need to be able to write a sequence of clear sentences with capital letters, full stops and use their taught sounds for spelling</a:t>
            </a:r>
          </a:p>
          <a:p>
            <a:pPr>
              <a:lnSpc>
                <a:spcPct val="80000"/>
              </a:lnSpc>
            </a:pPr>
            <a:r>
              <a:rPr lang="en-GB" altLang="en-US" sz="1900" dirty="0">
                <a:solidFill>
                  <a:srgbClr val="1B05BB"/>
                </a:solidFill>
              </a:rPr>
              <a:t>Maths – They need to be able to have an accurate understanding of the place value (tens and ones) of numbers up to 100 and to fluently know all number bonds within 10</a:t>
            </a:r>
          </a:p>
          <a:p>
            <a:pPr>
              <a:lnSpc>
                <a:spcPct val="80000"/>
              </a:lnSpc>
            </a:pPr>
            <a:endParaRPr lang="en-GB" altLang="en-US" sz="1900" dirty="0">
              <a:solidFill>
                <a:srgbClr val="1B05BB"/>
              </a:solidFill>
            </a:endParaRPr>
          </a:p>
          <a:p>
            <a:pPr>
              <a:lnSpc>
                <a:spcPct val="80000"/>
              </a:lnSpc>
            </a:pPr>
            <a:r>
              <a:rPr lang="en-US" altLang="en-US" sz="1900" b="1" dirty="0">
                <a:solidFill>
                  <a:srgbClr val="1B05BB"/>
                </a:solidFill>
              </a:rPr>
              <a:t>Each week you can keep up with what your child is learning via the year group page on the website: Children-Year Group Pages- Year 1</a:t>
            </a:r>
          </a:p>
          <a:p>
            <a:pPr>
              <a:lnSpc>
                <a:spcPct val="80000"/>
              </a:lnSpc>
            </a:pPr>
            <a:endParaRPr lang="en-US" altLang="en-US" sz="1900" b="1" dirty="0">
              <a:solidFill>
                <a:srgbClr val="1B05BB"/>
              </a:solidFill>
            </a:endParaRPr>
          </a:p>
          <a:p>
            <a:pPr algn="l">
              <a:lnSpc>
                <a:spcPct val="80000"/>
              </a:lnSpc>
            </a:pPr>
            <a:r>
              <a:rPr lang="en-US" altLang="en-US" sz="1900" b="1" dirty="0">
                <a:solidFill>
                  <a:srgbClr val="1B05BB"/>
                </a:solidFill>
              </a:rPr>
              <a:t>This year’s Curriculum Map can be found on the website: Key Information- Curriculum- Curriculum Information 2024-2025- Year 1</a:t>
            </a:r>
            <a:endParaRPr lang="en-GB" altLang="en-US" sz="1900" b="1" dirty="0">
              <a:solidFill>
                <a:srgbClr val="1B05BB"/>
              </a:solidFill>
            </a:endParaRPr>
          </a:p>
          <a:p>
            <a:endParaRPr lang="en-GB" sz="1600" b="1" dirty="0">
              <a:solidFill>
                <a:srgbClr val="1B05BB"/>
              </a:solidFill>
            </a:endParaRPr>
          </a:p>
          <a:p>
            <a:pPr marL="285750" indent="-285750" algn="just">
              <a:buFont typeface="Arial" panose="020B0604020202020204" pitchFamily="34" charset="0"/>
              <a:buChar char="•"/>
            </a:pPr>
            <a:endParaRPr lang="en-GB" sz="1600" b="1" dirty="0">
              <a:solidFill>
                <a:srgbClr val="1B05BB"/>
              </a:solidFill>
            </a:endParaRPr>
          </a:p>
        </p:txBody>
      </p:sp>
      <p:pic>
        <p:nvPicPr>
          <p:cNvPr id="4" name="Picture 3"/>
          <p:cNvPicPr/>
          <p:nvPr/>
        </p:nvPicPr>
        <p:blipFill>
          <a:blip r:embed="rId3" cstate="print"/>
          <a:srcRect/>
          <a:stretch>
            <a:fillRect/>
          </a:stretch>
        </p:blipFill>
        <p:spPr bwMode="auto">
          <a:xfrm>
            <a:off x="7956376" y="103550"/>
            <a:ext cx="1080120" cy="1237217"/>
          </a:xfrm>
          <a:prstGeom prst="rect">
            <a:avLst/>
          </a:prstGeom>
          <a:noFill/>
          <a:ln w="0" algn="in">
            <a:noFill/>
            <a:miter lim="800000"/>
            <a:headEnd/>
            <a:tailEnd/>
          </a:ln>
        </p:spPr>
      </p:pic>
      <p:pic>
        <p:nvPicPr>
          <p:cNvPr id="5" name="Picture 4" descr="See the source imag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188640"/>
            <a:ext cx="1008112" cy="1152128"/>
          </a:xfrm>
          <a:prstGeom prst="rect">
            <a:avLst/>
          </a:prstGeom>
          <a:noFill/>
          <a:ln>
            <a:noFill/>
          </a:ln>
        </p:spPr>
      </p:pic>
    </p:spTree>
    <p:extLst>
      <p:ext uri="{BB962C8B-B14F-4D97-AF65-F5344CB8AC3E}">
        <p14:creationId xmlns:p14="http://schemas.microsoft.com/office/powerpoint/2010/main" val="453286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1B05BB"/>
                </a:solidFill>
              </a:rPr>
              <a:t>Phonics</a:t>
            </a:r>
          </a:p>
        </p:txBody>
      </p:sp>
      <p:sp>
        <p:nvSpPr>
          <p:cNvPr id="3" name="Content Placeholder 2"/>
          <p:cNvSpPr>
            <a:spLocks noGrp="1"/>
          </p:cNvSpPr>
          <p:nvPr>
            <p:ph idx="1"/>
          </p:nvPr>
        </p:nvSpPr>
        <p:spPr/>
        <p:txBody>
          <a:bodyPr>
            <a:normAutofit/>
          </a:bodyPr>
          <a:lstStyle/>
          <a:p>
            <a:pPr marL="0" indent="0">
              <a:buNone/>
            </a:pPr>
            <a:r>
              <a:rPr lang="en-GB" sz="2800" dirty="0">
                <a:solidFill>
                  <a:srgbClr val="1B05BB"/>
                </a:solidFill>
              </a:rPr>
              <a:t>Your child will learn to read and write through Phonics. We teach the children the sounds of letters and help them to segment and blend to read words. They apply this skill when writing. </a:t>
            </a:r>
          </a:p>
          <a:p>
            <a:pPr marL="0" indent="0">
              <a:buNone/>
            </a:pPr>
            <a:endParaRPr lang="en-US" sz="2800" dirty="0">
              <a:solidFill>
                <a:srgbClr val="1B05BB"/>
              </a:solidFill>
            </a:endParaRPr>
          </a:p>
          <a:p>
            <a:pPr marL="0" indent="0">
              <a:buNone/>
            </a:pPr>
            <a:r>
              <a:rPr lang="en-US" sz="2800" dirty="0">
                <a:solidFill>
                  <a:srgbClr val="1B05BB"/>
                </a:solidFill>
              </a:rPr>
              <a:t>We use Little </a:t>
            </a:r>
            <a:r>
              <a:rPr lang="en-US" sz="2800" dirty="0" err="1">
                <a:solidFill>
                  <a:srgbClr val="1B05BB"/>
                </a:solidFill>
              </a:rPr>
              <a:t>Wandle</a:t>
            </a:r>
            <a:r>
              <a:rPr lang="en-US" sz="2800" dirty="0">
                <a:solidFill>
                  <a:srgbClr val="1B05BB"/>
                </a:solidFill>
              </a:rPr>
              <a:t> Letters and Sounds:</a:t>
            </a:r>
          </a:p>
          <a:p>
            <a:pPr marL="0" indent="0">
              <a:buNone/>
            </a:pPr>
            <a:r>
              <a:rPr lang="en-GB" sz="2800" dirty="0">
                <a:solidFill>
                  <a:srgbClr val="1B05BB"/>
                </a:solidFill>
              </a:rPr>
              <a:t>https://www.littlewandlelettersandsounds.org.uk/resources/for-parents</a:t>
            </a:r>
          </a:p>
          <a:p>
            <a:endParaRPr lang="en-GB" sz="3000" dirty="0">
              <a:solidFill>
                <a:srgbClr val="1B05BB"/>
              </a:solidFill>
            </a:endParaRPr>
          </a:p>
        </p:txBody>
      </p:sp>
      <p:pic>
        <p:nvPicPr>
          <p:cNvPr id="4" name="Picture 3" descr="See the source imag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88640"/>
            <a:ext cx="1224136" cy="1368152"/>
          </a:xfrm>
          <a:prstGeom prst="rect">
            <a:avLst/>
          </a:prstGeom>
          <a:noFill/>
          <a:ln>
            <a:noFill/>
          </a:ln>
        </p:spPr>
      </p:pic>
      <p:pic>
        <p:nvPicPr>
          <p:cNvPr id="5" name="Picture 4"/>
          <p:cNvPicPr/>
          <p:nvPr/>
        </p:nvPicPr>
        <p:blipFill>
          <a:blip r:embed="rId3" cstate="print"/>
          <a:srcRect/>
          <a:stretch>
            <a:fillRect/>
          </a:stretch>
        </p:blipFill>
        <p:spPr bwMode="auto">
          <a:xfrm>
            <a:off x="7596336" y="374819"/>
            <a:ext cx="1296144" cy="1325989"/>
          </a:xfrm>
          <a:prstGeom prst="rect">
            <a:avLst/>
          </a:prstGeom>
          <a:noFill/>
          <a:ln w="0" algn="in">
            <a:noFill/>
            <a:miter lim="800000"/>
            <a:headEnd/>
            <a:tailEnd/>
          </a:ln>
        </p:spPr>
      </p:pic>
      <p:pic>
        <p:nvPicPr>
          <p:cNvPr id="6" name="Picture 2" descr="Wandle Learning Partnership - Ho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7784" y="5355374"/>
            <a:ext cx="3431628" cy="14735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7934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188640"/>
            <a:ext cx="7772400" cy="1470025"/>
          </a:xfrm>
        </p:spPr>
        <p:txBody>
          <a:bodyPr>
            <a:normAutofit/>
          </a:bodyPr>
          <a:lstStyle/>
          <a:p>
            <a:r>
              <a:rPr lang="en-GB" sz="3200" b="1" dirty="0">
                <a:solidFill>
                  <a:srgbClr val="1B05BB"/>
                </a:solidFill>
              </a:rPr>
              <a:t>Reading Books </a:t>
            </a:r>
          </a:p>
        </p:txBody>
      </p:sp>
      <p:sp>
        <p:nvSpPr>
          <p:cNvPr id="3" name="Subtitle 2"/>
          <p:cNvSpPr>
            <a:spLocks noGrp="1"/>
          </p:cNvSpPr>
          <p:nvPr>
            <p:ph type="subTitle" idx="1"/>
          </p:nvPr>
        </p:nvSpPr>
        <p:spPr>
          <a:xfrm>
            <a:off x="0" y="1688288"/>
            <a:ext cx="9144000" cy="4782373"/>
          </a:xfrm>
        </p:spPr>
        <p:txBody>
          <a:bodyPr>
            <a:normAutofit/>
          </a:bodyPr>
          <a:lstStyle/>
          <a:p>
            <a:r>
              <a:rPr lang="en-GB" sz="2000" dirty="0">
                <a:solidFill>
                  <a:srgbClr val="1B05BB"/>
                </a:solidFill>
              </a:rPr>
              <a:t>During their reading sessions, each child will complete a reading related task. </a:t>
            </a:r>
          </a:p>
          <a:p>
            <a:r>
              <a:rPr lang="en-US" sz="2000" dirty="0">
                <a:solidFill>
                  <a:srgbClr val="1B05BB"/>
                </a:solidFill>
              </a:rPr>
              <a:t>They should always have 3 books in their book bag:</a:t>
            </a:r>
          </a:p>
          <a:p>
            <a:endParaRPr lang="en-GB" sz="2000" dirty="0">
              <a:solidFill>
                <a:srgbClr val="1B05BB"/>
              </a:solidFill>
            </a:endParaRPr>
          </a:p>
          <a:p>
            <a:r>
              <a:rPr lang="en-GB" sz="2000" dirty="0">
                <a:solidFill>
                  <a:srgbClr val="1B05BB"/>
                </a:solidFill>
              </a:rPr>
              <a:t>Their </a:t>
            </a:r>
            <a:r>
              <a:rPr lang="en-GB" sz="2000" b="1" dirty="0">
                <a:solidFill>
                  <a:srgbClr val="1B05BB"/>
                </a:solidFill>
              </a:rPr>
              <a:t>Little </a:t>
            </a:r>
            <a:r>
              <a:rPr lang="en-GB" sz="2000" b="1" dirty="0" err="1">
                <a:solidFill>
                  <a:srgbClr val="1B05BB"/>
                </a:solidFill>
              </a:rPr>
              <a:t>Wandle</a:t>
            </a:r>
            <a:r>
              <a:rPr lang="en-GB" sz="2000" b="1" dirty="0">
                <a:solidFill>
                  <a:srgbClr val="1B05BB"/>
                </a:solidFill>
              </a:rPr>
              <a:t> Guided Reading book</a:t>
            </a:r>
            <a:r>
              <a:rPr lang="en-GB" sz="2000" dirty="0">
                <a:solidFill>
                  <a:srgbClr val="1B05BB"/>
                </a:solidFill>
              </a:rPr>
              <a:t>.</a:t>
            </a:r>
          </a:p>
          <a:p>
            <a:endParaRPr lang="en-GB" sz="2000" dirty="0">
              <a:solidFill>
                <a:srgbClr val="1B05BB"/>
              </a:solidFill>
            </a:endParaRPr>
          </a:p>
          <a:p>
            <a:r>
              <a:rPr lang="en-US" sz="2000" dirty="0">
                <a:solidFill>
                  <a:srgbClr val="1B05BB"/>
                </a:solidFill>
              </a:rPr>
              <a:t>They will also swap their </a:t>
            </a:r>
            <a:r>
              <a:rPr lang="en-US" sz="2000" b="1" dirty="0">
                <a:solidFill>
                  <a:srgbClr val="1B05BB"/>
                </a:solidFill>
              </a:rPr>
              <a:t>2 class</a:t>
            </a:r>
            <a:r>
              <a:rPr lang="en-US" sz="2000" dirty="0">
                <a:solidFill>
                  <a:srgbClr val="1B05BB"/>
                </a:solidFill>
              </a:rPr>
              <a:t> </a:t>
            </a:r>
            <a:r>
              <a:rPr lang="en-US" sz="2000" b="1" dirty="0">
                <a:solidFill>
                  <a:srgbClr val="1B05BB"/>
                </a:solidFill>
              </a:rPr>
              <a:t>library books </a:t>
            </a:r>
            <a:r>
              <a:rPr lang="en-US" sz="2000" dirty="0">
                <a:solidFill>
                  <a:srgbClr val="1B05BB"/>
                </a:solidFill>
              </a:rPr>
              <a:t>if they wish to.</a:t>
            </a:r>
          </a:p>
          <a:p>
            <a:endParaRPr lang="en-GB" sz="2000" dirty="0">
              <a:solidFill>
                <a:srgbClr val="1B05BB"/>
              </a:solidFill>
            </a:endParaRPr>
          </a:p>
          <a:p>
            <a:r>
              <a:rPr lang="en-GB" sz="2000" dirty="0">
                <a:solidFill>
                  <a:srgbClr val="1B05BB"/>
                </a:solidFill>
              </a:rPr>
              <a:t>Please make a note in their yellow diary each time you hear your child read. </a:t>
            </a:r>
            <a:r>
              <a:rPr lang="en-GB" sz="2000" b="1" dirty="0">
                <a:solidFill>
                  <a:srgbClr val="1B05BB"/>
                </a:solidFill>
              </a:rPr>
              <a:t>Only reading related messages go in the yellow diary.</a:t>
            </a:r>
          </a:p>
          <a:p>
            <a:endParaRPr lang="en-GB" sz="800" dirty="0">
              <a:solidFill>
                <a:srgbClr val="1B05BB"/>
              </a:solidFill>
            </a:endParaRPr>
          </a:p>
        </p:txBody>
      </p:sp>
      <p:pic>
        <p:nvPicPr>
          <p:cNvPr id="4" name="Picture 3"/>
          <p:cNvPicPr/>
          <p:nvPr/>
        </p:nvPicPr>
        <p:blipFill>
          <a:blip r:embed="rId3" cstate="print"/>
          <a:srcRect/>
          <a:stretch>
            <a:fillRect/>
          </a:stretch>
        </p:blipFill>
        <p:spPr bwMode="auto">
          <a:xfrm>
            <a:off x="8028384" y="159017"/>
            <a:ext cx="1008112" cy="1397775"/>
          </a:xfrm>
          <a:prstGeom prst="rect">
            <a:avLst/>
          </a:prstGeom>
          <a:noFill/>
          <a:ln w="0" algn="in">
            <a:noFill/>
            <a:miter lim="800000"/>
            <a:headEnd/>
            <a:tailEnd/>
          </a:ln>
        </p:spPr>
      </p:pic>
      <p:pic>
        <p:nvPicPr>
          <p:cNvPr id="5" name="Picture 4" descr="See the source imag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188640"/>
            <a:ext cx="1224136" cy="1368152"/>
          </a:xfrm>
          <a:prstGeom prst="rect">
            <a:avLst/>
          </a:prstGeom>
          <a:noFill/>
          <a:ln>
            <a:noFill/>
          </a:ln>
        </p:spPr>
      </p:pic>
    </p:spTree>
    <p:extLst>
      <p:ext uri="{BB962C8B-B14F-4D97-AF65-F5344CB8AC3E}">
        <p14:creationId xmlns:p14="http://schemas.microsoft.com/office/powerpoint/2010/main" val="895213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374819"/>
            <a:ext cx="7772400" cy="1470025"/>
          </a:xfrm>
        </p:spPr>
        <p:txBody>
          <a:bodyPr>
            <a:normAutofit/>
          </a:bodyPr>
          <a:lstStyle/>
          <a:p>
            <a:r>
              <a:rPr lang="en-GB" sz="4800" b="1" dirty="0">
                <a:solidFill>
                  <a:srgbClr val="1B05BB"/>
                </a:solidFill>
              </a:rPr>
              <a:t>Reading Race </a:t>
            </a:r>
          </a:p>
        </p:txBody>
      </p:sp>
      <p:sp>
        <p:nvSpPr>
          <p:cNvPr id="3" name="Subtitle 2"/>
          <p:cNvSpPr>
            <a:spLocks noGrp="1"/>
          </p:cNvSpPr>
          <p:nvPr>
            <p:ph type="subTitle" idx="1"/>
          </p:nvPr>
        </p:nvSpPr>
        <p:spPr>
          <a:xfrm>
            <a:off x="179512" y="2175019"/>
            <a:ext cx="8784976" cy="4782373"/>
          </a:xfrm>
        </p:spPr>
        <p:txBody>
          <a:bodyPr>
            <a:normAutofit/>
          </a:bodyPr>
          <a:lstStyle/>
          <a:p>
            <a:r>
              <a:rPr lang="en-GB" sz="2400" dirty="0">
                <a:solidFill>
                  <a:srgbClr val="1B05BB"/>
                </a:solidFill>
              </a:rPr>
              <a:t>Please write a short comment in their yellow diary every time you hear your child read </a:t>
            </a:r>
          </a:p>
          <a:p>
            <a:r>
              <a:rPr lang="en-GB" sz="2400" dirty="0">
                <a:solidFill>
                  <a:srgbClr val="1B05BB"/>
                </a:solidFill>
              </a:rPr>
              <a:t>- even if its just the title and the page numbers read.</a:t>
            </a:r>
          </a:p>
          <a:p>
            <a:pPr algn="l"/>
            <a:endParaRPr lang="en-GB" sz="2400" b="1" dirty="0">
              <a:solidFill>
                <a:srgbClr val="1B05BB"/>
              </a:solidFill>
            </a:endParaRPr>
          </a:p>
          <a:p>
            <a:r>
              <a:rPr lang="en-US" b="1" dirty="0">
                <a:solidFill>
                  <a:srgbClr val="1B05BB"/>
                </a:solidFill>
              </a:rPr>
              <a:t>1 comment from you = 1 move along their class Reading Race. </a:t>
            </a:r>
          </a:p>
          <a:p>
            <a:endParaRPr lang="en-US" b="1" dirty="0">
              <a:solidFill>
                <a:srgbClr val="1B05BB"/>
              </a:solidFill>
            </a:endParaRPr>
          </a:p>
          <a:p>
            <a:r>
              <a:rPr lang="en-US" b="1" dirty="0">
                <a:solidFill>
                  <a:srgbClr val="1B05BB"/>
                </a:solidFill>
              </a:rPr>
              <a:t>5 comments = Winning Place + </a:t>
            </a:r>
            <a:r>
              <a:rPr lang="en-US" sz="3600" b="1" dirty="0">
                <a:solidFill>
                  <a:srgbClr val="1B05BB"/>
                </a:solidFill>
                <a:effectLst>
                  <a:outerShdw blurRad="38100" dist="38100" dir="2700000" algn="tl">
                    <a:srgbClr val="000000">
                      <a:alpha val="43137"/>
                    </a:srgbClr>
                  </a:outerShdw>
                </a:effectLst>
              </a:rPr>
              <a:t>a reward</a:t>
            </a:r>
            <a:r>
              <a:rPr lang="en-US" b="1" dirty="0">
                <a:solidFill>
                  <a:srgbClr val="1B05BB"/>
                </a:solidFill>
              </a:rPr>
              <a:t>!</a:t>
            </a:r>
          </a:p>
        </p:txBody>
      </p:sp>
      <p:pic>
        <p:nvPicPr>
          <p:cNvPr id="4" name="Picture 3"/>
          <p:cNvPicPr/>
          <p:nvPr/>
        </p:nvPicPr>
        <p:blipFill>
          <a:blip r:embed="rId3" cstate="print"/>
          <a:srcRect/>
          <a:stretch>
            <a:fillRect/>
          </a:stretch>
        </p:blipFill>
        <p:spPr bwMode="auto">
          <a:xfrm>
            <a:off x="7812360" y="159017"/>
            <a:ext cx="1224136" cy="1614021"/>
          </a:xfrm>
          <a:prstGeom prst="rect">
            <a:avLst/>
          </a:prstGeom>
          <a:noFill/>
          <a:ln w="0" algn="in">
            <a:noFill/>
            <a:miter lim="800000"/>
            <a:headEnd/>
            <a:tailEnd/>
          </a:ln>
        </p:spPr>
      </p:pic>
      <p:pic>
        <p:nvPicPr>
          <p:cNvPr id="5" name="Picture 4" descr="See the source imag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20" y="188640"/>
            <a:ext cx="1440160" cy="1800200"/>
          </a:xfrm>
          <a:prstGeom prst="rect">
            <a:avLst/>
          </a:prstGeom>
          <a:noFill/>
          <a:ln>
            <a:noFill/>
          </a:ln>
        </p:spPr>
      </p:pic>
    </p:spTree>
    <p:extLst>
      <p:ext uri="{BB962C8B-B14F-4D97-AF65-F5344CB8AC3E}">
        <p14:creationId xmlns:p14="http://schemas.microsoft.com/office/powerpoint/2010/main" val="1747631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1784" y="285107"/>
            <a:ext cx="7772400" cy="1470025"/>
          </a:xfrm>
        </p:spPr>
        <p:txBody>
          <a:bodyPr>
            <a:normAutofit/>
          </a:bodyPr>
          <a:lstStyle/>
          <a:p>
            <a:r>
              <a:rPr lang="en-GB" sz="6000" b="1" dirty="0">
                <a:solidFill>
                  <a:srgbClr val="1B05BB"/>
                </a:solidFill>
              </a:rPr>
              <a:t>Phonic Screening</a:t>
            </a:r>
          </a:p>
        </p:txBody>
      </p:sp>
      <p:sp>
        <p:nvSpPr>
          <p:cNvPr id="3" name="Subtitle 2"/>
          <p:cNvSpPr>
            <a:spLocks noGrp="1"/>
          </p:cNvSpPr>
          <p:nvPr>
            <p:ph type="subTitle" idx="1"/>
          </p:nvPr>
        </p:nvSpPr>
        <p:spPr>
          <a:xfrm>
            <a:off x="541784" y="2013299"/>
            <a:ext cx="8064896" cy="4224013"/>
          </a:xfrm>
        </p:spPr>
        <p:txBody>
          <a:bodyPr>
            <a:normAutofit lnSpcReduction="10000"/>
          </a:bodyPr>
          <a:lstStyle/>
          <a:p>
            <a:pPr lvl="0">
              <a:spcBef>
                <a:spcPts val="0"/>
              </a:spcBef>
            </a:pPr>
            <a:r>
              <a:rPr lang="en-GB" sz="2000" dirty="0">
                <a:solidFill>
                  <a:srgbClr val="1B05BB"/>
                </a:solidFill>
              </a:rPr>
              <a:t>Traditionally Year 1 are formally assessed in their phonics in June. </a:t>
            </a:r>
          </a:p>
          <a:p>
            <a:pPr lvl="0">
              <a:spcBef>
                <a:spcPts val="0"/>
              </a:spcBef>
            </a:pPr>
            <a:r>
              <a:rPr lang="en-GB" sz="2000" dirty="0">
                <a:solidFill>
                  <a:srgbClr val="1B05BB"/>
                </a:solidFill>
              </a:rPr>
              <a:t>This year it will take place during June.</a:t>
            </a:r>
          </a:p>
          <a:p>
            <a:pPr lvl="0">
              <a:spcBef>
                <a:spcPts val="0"/>
              </a:spcBef>
            </a:pPr>
            <a:r>
              <a:rPr lang="en-GB" sz="2000" dirty="0">
                <a:solidFill>
                  <a:srgbClr val="1B05BB"/>
                </a:solidFill>
              </a:rPr>
              <a:t>We assess the children throughout the year and the Phonic Screening takes an identical format, with your child reading 20 real words on flashcards and 20 fake (‘alien’) words. </a:t>
            </a:r>
          </a:p>
          <a:p>
            <a:pPr lvl="0">
              <a:spcBef>
                <a:spcPts val="0"/>
              </a:spcBef>
            </a:pPr>
            <a:r>
              <a:rPr lang="en-GB" sz="2000" dirty="0">
                <a:solidFill>
                  <a:srgbClr val="1B05BB"/>
                </a:solidFill>
              </a:rPr>
              <a:t>Please be assured that this is carried out by a familiar teacher from their year group in a relaxed manner in June 2025. You will probably only know that they have completed it because of the big sticker they come home with!</a:t>
            </a:r>
          </a:p>
          <a:p>
            <a:pPr lvl="0">
              <a:spcBef>
                <a:spcPts val="0"/>
              </a:spcBef>
            </a:pPr>
            <a:endParaRPr lang="en-GB" sz="2000" b="1" dirty="0">
              <a:solidFill>
                <a:srgbClr val="1B05BB"/>
              </a:solidFill>
            </a:endParaRPr>
          </a:p>
          <a:p>
            <a:pPr lvl="0">
              <a:spcBef>
                <a:spcPts val="0"/>
              </a:spcBef>
            </a:pPr>
            <a:endParaRPr lang="en-GB" sz="2000" b="1" dirty="0">
              <a:solidFill>
                <a:srgbClr val="1B05BB"/>
              </a:solidFill>
            </a:endParaRPr>
          </a:p>
          <a:p>
            <a:pPr lvl="0" algn="l">
              <a:spcBef>
                <a:spcPts val="0"/>
              </a:spcBef>
            </a:pPr>
            <a:endParaRPr lang="en-GB" sz="2000" b="1" dirty="0">
              <a:solidFill>
                <a:srgbClr val="1B05BB"/>
              </a:solidFill>
            </a:endParaRPr>
          </a:p>
          <a:p>
            <a:pPr lvl="0" algn="l">
              <a:spcBef>
                <a:spcPts val="0"/>
              </a:spcBef>
            </a:pPr>
            <a:endParaRPr lang="en-GB" sz="1600" b="1" dirty="0">
              <a:solidFill>
                <a:srgbClr val="1B05BB"/>
              </a:solidFill>
            </a:endParaRPr>
          </a:p>
          <a:p>
            <a:pPr lvl="0" algn="l">
              <a:spcBef>
                <a:spcPts val="0"/>
              </a:spcBef>
            </a:pPr>
            <a:r>
              <a:rPr lang="en-GB" sz="1600" b="1" dirty="0">
                <a:solidFill>
                  <a:srgbClr val="1B05BB"/>
                </a:solidFill>
              </a:rPr>
              <a:t>‘Real’ word flashcards have no picture.                             ‘Fake’ words have an alien image.</a:t>
            </a:r>
            <a:endParaRPr lang="en-GB" sz="1200" b="1" dirty="0">
              <a:solidFill>
                <a:srgbClr val="1B05BB"/>
              </a:solidFill>
            </a:endParaRPr>
          </a:p>
          <a:p>
            <a:pPr lvl="0">
              <a:spcBef>
                <a:spcPts val="0"/>
              </a:spcBef>
            </a:pPr>
            <a:endParaRPr lang="en-GB" sz="1800" dirty="0">
              <a:solidFill>
                <a:srgbClr val="0000FF"/>
              </a:solidFill>
              <a:latin typeface="Comic Sans MS" panose="030F0702030302020204" pitchFamily="66" charset="0"/>
            </a:endParaRPr>
          </a:p>
          <a:p>
            <a:pPr lvl="0">
              <a:spcBef>
                <a:spcPts val="0"/>
              </a:spcBef>
            </a:pPr>
            <a:endParaRPr lang="en-GB" sz="1400" dirty="0">
              <a:solidFill>
                <a:srgbClr val="0000FF"/>
              </a:solidFill>
              <a:latin typeface="Comic Sans MS" panose="030F0702030302020204" pitchFamily="66" charset="0"/>
            </a:endParaRPr>
          </a:p>
          <a:p>
            <a:pPr lvl="0">
              <a:spcBef>
                <a:spcPts val="0"/>
              </a:spcBef>
            </a:pPr>
            <a:endParaRPr lang="en-GB" sz="1400" dirty="0">
              <a:solidFill>
                <a:srgbClr val="0000FF"/>
              </a:solidFill>
              <a:latin typeface="Comic Sans MS" panose="030F0702030302020204" pitchFamily="66" charset="0"/>
            </a:endParaRPr>
          </a:p>
        </p:txBody>
      </p:sp>
      <p:pic>
        <p:nvPicPr>
          <p:cNvPr id="4" name="Picture 3"/>
          <p:cNvPicPr/>
          <p:nvPr/>
        </p:nvPicPr>
        <p:blipFill>
          <a:blip r:embed="rId3" cstate="print"/>
          <a:srcRect/>
          <a:stretch>
            <a:fillRect/>
          </a:stretch>
        </p:blipFill>
        <p:spPr bwMode="auto">
          <a:xfrm>
            <a:off x="7740352" y="48022"/>
            <a:ext cx="1224136" cy="1614021"/>
          </a:xfrm>
          <a:prstGeom prst="rect">
            <a:avLst/>
          </a:prstGeom>
          <a:noFill/>
          <a:ln w="0" algn="in">
            <a:noFill/>
            <a:miter lim="800000"/>
            <a:headEnd/>
            <a:tailEnd/>
          </a:ln>
        </p:spPr>
      </p:pic>
      <p:pic>
        <p:nvPicPr>
          <p:cNvPr id="5" name="Picture 4" descr="See the source imag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9512" y="188640"/>
            <a:ext cx="1224136" cy="1728192"/>
          </a:xfrm>
          <a:prstGeom prst="rect">
            <a:avLst/>
          </a:prstGeom>
          <a:noFill/>
          <a:ln>
            <a:noFill/>
          </a:ln>
        </p:spPr>
      </p:pic>
      <p:pic>
        <p:nvPicPr>
          <p:cNvPr id="6" name="Picture 5"/>
          <p:cNvPicPr>
            <a:picLocks noChangeAspect="1"/>
          </p:cNvPicPr>
          <p:nvPr/>
        </p:nvPicPr>
        <p:blipFill>
          <a:blip r:embed="rId5"/>
          <a:stretch>
            <a:fillRect/>
          </a:stretch>
        </p:blipFill>
        <p:spPr>
          <a:xfrm>
            <a:off x="5652120" y="4869160"/>
            <a:ext cx="2252195" cy="789188"/>
          </a:xfrm>
          <a:prstGeom prst="rect">
            <a:avLst/>
          </a:prstGeom>
        </p:spPr>
      </p:pic>
      <p:pic>
        <p:nvPicPr>
          <p:cNvPr id="7" name="Picture 6"/>
          <p:cNvPicPr>
            <a:picLocks noChangeAspect="1"/>
          </p:cNvPicPr>
          <p:nvPr/>
        </p:nvPicPr>
        <p:blipFill>
          <a:blip r:embed="rId6"/>
          <a:stretch>
            <a:fillRect/>
          </a:stretch>
        </p:blipFill>
        <p:spPr>
          <a:xfrm>
            <a:off x="1187624" y="4869160"/>
            <a:ext cx="2170613" cy="770218"/>
          </a:xfrm>
          <a:prstGeom prst="rect">
            <a:avLst/>
          </a:prstGeom>
        </p:spPr>
      </p:pic>
    </p:spTree>
    <p:extLst>
      <p:ext uri="{BB962C8B-B14F-4D97-AF65-F5344CB8AC3E}">
        <p14:creationId xmlns:p14="http://schemas.microsoft.com/office/powerpoint/2010/main" val="2462326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649</TotalTime>
  <Words>1439</Words>
  <Application>Microsoft Office PowerPoint</Application>
  <PresentationFormat>On-screen Show (4:3)</PresentationFormat>
  <Paragraphs>145</Paragraphs>
  <Slides>13</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Comic Sans MS</vt:lpstr>
      <vt:lpstr>Office Theme</vt:lpstr>
      <vt:lpstr>Welcome to Year 1</vt:lpstr>
      <vt:lpstr>Staff</vt:lpstr>
      <vt:lpstr>Attendance</vt:lpstr>
      <vt:lpstr>Behaviour </vt:lpstr>
      <vt:lpstr>Year 1 Curriculum</vt:lpstr>
      <vt:lpstr>Phonics</vt:lpstr>
      <vt:lpstr>Reading Books </vt:lpstr>
      <vt:lpstr>Reading Race </vt:lpstr>
      <vt:lpstr>Phonic Screening</vt:lpstr>
      <vt:lpstr>RSHE</vt:lpstr>
      <vt:lpstr>Homework</vt:lpstr>
      <vt:lpstr>Wellbeing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1</dc:title>
  <dc:creator>Ms McAuliffe</dc:creator>
  <cp:lastModifiedBy>Ms McAuliffe</cp:lastModifiedBy>
  <cp:revision>127</cp:revision>
  <dcterms:created xsi:type="dcterms:W3CDTF">2020-09-15T07:51:39Z</dcterms:created>
  <dcterms:modified xsi:type="dcterms:W3CDTF">2024-09-16T07:22:32Z</dcterms:modified>
</cp:coreProperties>
</file>