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6" r:id="rId3"/>
    <p:sldId id="284" r:id="rId4"/>
    <p:sldId id="278" r:id="rId5"/>
    <p:sldId id="259" r:id="rId6"/>
    <p:sldId id="270" r:id="rId7"/>
    <p:sldId id="287" r:id="rId8"/>
    <p:sldId id="279" r:id="rId9"/>
    <p:sldId id="277" r:id="rId10"/>
    <p:sldId id="275" r:id="rId11"/>
    <p:sldId id="285" r:id="rId12"/>
    <p:sldId id="271" r:id="rId13"/>
    <p:sldId id="262" r:id="rId14"/>
    <p:sldId id="280"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05BB"/>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p:cViewPr varScale="1">
        <p:scale>
          <a:sx n="109" d="100"/>
          <a:sy n="109" d="100"/>
        </p:scale>
        <p:origin x="16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268537-F7BD-42C4-B226-F5B1144EFBC4}" type="datetimeFigureOut">
              <a:rPr lang="en-GB" smtClean="0"/>
              <a:t>16/09/2024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4DF913-7E96-4224-90F2-937A75E056E9}" type="slidenum">
              <a:rPr lang="en-GB" smtClean="0"/>
              <a:t>‹#›</a:t>
            </a:fld>
            <a:endParaRPr lang="en-GB"/>
          </a:p>
        </p:txBody>
      </p:sp>
    </p:spTree>
    <p:extLst>
      <p:ext uri="{BB962C8B-B14F-4D97-AF65-F5344CB8AC3E}">
        <p14:creationId xmlns:p14="http://schemas.microsoft.com/office/powerpoint/2010/main" val="3828912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7</a:t>
            </a:fld>
            <a:endParaRPr lang="en-GB" dirty="0"/>
          </a:p>
        </p:txBody>
      </p:sp>
    </p:spTree>
    <p:extLst>
      <p:ext uri="{BB962C8B-B14F-4D97-AF65-F5344CB8AC3E}">
        <p14:creationId xmlns:p14="http://schemas.microsoft.com/office/powerpoint/2010/main" val="2053678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4DF913-7E96-4224-90F2-937A75E056E9}" type="slidenum">
              <a:rPr lang="en-GB" smtClean="0"/>
              <a:t>8</a:t>
            </a:fld>
            <a:endParaRPr lang="en-GB"/>
          </a:p>
        </p:txBody>
      </p:sp>
    </p:spTree>
    <p:extLst>
      <p:ext uri="{BB962C8B-B14F-4D97-AF65-F5344CB8AC3E}">
        <p14:creationId xmlns:p14="http://schemas.microsoft.com/office/powerpoint/2010/main" val="132152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11</a:t>
            </a:fld>
            <a:endParaRPr lang="en-GB"/>
          </a:p>
        </p:txBody>
      </p:sp>
    </p:spTree>
    <p:extLst>
      <p:ext uri="{BB962C8B-B14F-4D97-AF65-F5344CB8AC3E}">
        <p14:creationId xmlns:p14="http://schemas.microsoft.com/office/powerpoint/2010/main" val="3089654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86471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125385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174886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623210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038605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213140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5863DA-FB9E-416B-8DB2-FDBD9EF7FF27}" type="datetimeFigureOut">
              <a:rPr lang="en-GB" smtClean="0"/>
              <a:t>16/09/2024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78381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5863DA-FB9E-416B-8DB2-FDBD9EF7FF27}" type="datetimeFigureOut">
              <a:rPr lang="en-GB" smtClean="0"/>
              <a:t>16/09/2024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18855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863DA-FB9E-416B-8DB2-FDBD9EF7FF27}" type="datetimeFigureOut">
              <a:rPr lang="en-GB" smtClean="0"/>
              <a:t>16/09/2024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429363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08513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60270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863DA-FB9E-416B-8DB2-FDBD9EF7FF27}" type="datetimeFigureOut">
              <a:rPr lang="en-GB" smtClean="0"/>
              <a:t>16/09/2024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B851F-287C-4094-9E50-1B8086B89ACD}" type="slidenum">
              <a:rPr lang="en-GB" smtClean="0"/>
              <a:t>‹#›</a:t>
            </a:fld>
            <a:endParaRPr lang="en-GB"/>
          </a:p>
        </p:txBody>
      </p:sp>
    </p:spTree>
    <p:extLst>
      <p:ext uri="{BB962C8B-B14F-4D97-AF65-F5344CB8AC3E}">
        <p14:creationId xmlns:p14="http://schemas.microsoft.com/office/powerpoint/2010/main" val="296563381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hyperlink" Target="https://www.st-helens-inf.essex.sch.uk/curriculum-information-evening-for-parents-2024-25/" TargetMode="External"/><Relationship Id="rId2" Type="http://schemas.openxmlformats.org/officeDocument/2006/relationships/hyperlink" Target="https://www.st-helens-inf.essex.sch.uk/" TargetMode="External"/><Relationship Id="rId1" Type="http://schemas.openxmlformats.org/officeDocument/2006/relationships/slideLayout" Target="../slideLayouts/slideLayout7.xml"/><Relationship Id="rId5" Type="http://schemas.openxmlformats.org/officeDocument/2006/relationships/image" Target="../media/image1.w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s://www.smartypantsschoolwear.com/" TargetMode="Externa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st-helens-inf.essex.sch.uk/curriculum-information-2022-2023/" TargetMode="External"/><Relationship Id="rId2" Type="http://schemas.openxmlformats.org/officeDocument/2006/relationships/hyperlink" Target="https://www.st-helens-inf.essex.sch.uk/reception/" TargetMode="External"/><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812" y="1708577"/>
            <a:ext cx="7772400" cy="1470025"/>
          </a:xfrm>
        </p:spPr>
        <p:txBody>
          <a:bodyPr>
            <a:normAutofit fontScale="90000"/>
          </a:bodyPr>
          <a:lstStyle/>
          <a:p>
            <a:r>
              <a:rPr lang="en-GB" sz="6600" b="1" dirty="0" smtClean="0">
                <a:solidFill>
                  <a:srgbClr val="1B05BB"/>
                </a:solidFill>
              </a:rPr>
              <a:t>Welcome to Reception</a:t>
            </a:r>
            <a:endParaRPr lang="en-GB" sz="6600" b="1" dirty="0">
              <a:solidFill>
                <a:srgbClr val="1B05BB"/>
              </a:solidFill>
            </a:endParaRPr>
          </a:p>
        </p:txBody>
      </p:sp>
      <p:sp>
        <p:nvSpPr>
          <p:cNvPr id="3" name="Subtitle 2"/>
          <p:cNvSpPr>
            <a:spLocks noGrp="1"/>
          </p:cNvSpPr>
          <p:nvPr>
            <p:ph type="subTitle" idx="1"/>
          </p:nvPr>
        </p:nvSpPr>
        <p:spPr>
          <a:xfrm>
            <a:off x="1475656" y="4797152"/>
            <a:ext cx="6296744" cy="1584176"/>
          </a:xfrm>
        </p:spPr>
        <p:txBody>
          <a:bodyPr>
            <a:normAutofit fontScale="55000" lnSpcReduction="20000"/>
          </a:bodyPr>
          <a:lstStyle/>
          <a:p>
            <a:endParaRPr lang="en-GB" sz="4400" b="1" dirty="0" smtClean="0">
              <a:solidFill>
                <a:srgbClr val="1B05BB"/>
              </a:solidFill>
            </a:endParaRPr>
          </a:p>
          <a:p>
            <a:endParaRPr lang="en-GB" sz="4400" b="1" dirty="0">
              <a:solidFill>
                <a:srgbClr val="1B05BB"/>
              </a:solidFill>
            </a:endParaRPr>
          </a:p>
          <a:p>
            <a:r>
              <a:rPr lang="en-GB" sz="9800" b="1" dirty="0" smtClean="0">
                <a:solidFill>
                  <a:srgbClr val="1B05BB"/>
                </a:solidFill>
              </a:rPr>
              <a:t>2024-2025</a:t>
            </a:r>
            <a:endParaRPr lang="en-GB" sz="9800" b="1" dirty="0">
              <a:solidFill>
                <a:srgbClr val="1B05BB"/>
              </a:solidFill>
            </a:endParaRPr>
          </a:p>
        </p:txBody>
      </p:sp>
      <p:pic>
        <p:nvPicPr>
          <p:cNvPr id="4" name="Picture 3"/>
          <p:cNvPicPr/>
          <p:nvPr/>
        </p:nvPicPr>
        <p:blipFill>
          <a:blip r:embed="rId2" cstate="print"/>
          <a:srcRect/>
          <a:stretch>
            <a:fillRect/>
          </a:stretch>
        </p:blipFill>
        <p:spPr bwMode="auto">
          <a:xfrm>
            <a:off x="7668344" y="374819"/>
            <a:ext cx="1224136" cy="161402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pic>
        <p:nvPicPr>
          <p:cNvPr id="6" name="Picture 5"/>
          <p:cNvPicPr>
            <a:picLocks noChangeAspect="1"/>
          </p:cNvPicPr>
          <p:nvPr/>
        </p:nvPicPr>
        <p:blipFill>
          <a:blip r:embed="rId4"/>
          <a:stretch>
            <a:fillRect/>
          </a:stretch>
        </p:blipFill>
        <p:spPr>
          <a:xfrm>
            <a:off x="2699792" y="3027127"/>
            <a:ext cx="3528392" cy="2444702"/>
          </a:xfrm>
          <a:prstGeom prst="rect">
            <a:avLst/>
          </a:prstGeom>
        </p:spPr>
      </p:pic>
    </p:spTree>
    <p:extLst>
      <p:ext uri="{BB962C8B-B14F-4D97-AF65-F5344CB8AC3E}">
        <p14:creationId xmlns:p14="http://schemas.microsoft.com/office/powerpoint/2010/main" val="3131591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59" y="1268760"/>
            <a:ext cx="8191547" cy="5174035"/>
          </a:xfrm>
        </p:spPr>
        <p:txBody>
          <a:bodyPr>
            <a:normAutofit/>
          </a:bodyPr>
          <a:lstStyle/>
          <a:p>
            <a:pPr marL="0" indent="0" algn="ctr">
              <a:buNone/>
            </a:pPr>
            <a:r>
              <a:rPr lang="en-GB" sz="2400" b="1" dirty="0" smtClean="0">
                <a:solidFill>
                  <a:srgbClr val="1B05BB"/>
                </a:solidFill>
              </a:rPr>
              <a:t>Phonics Scheme: Little </a:t>
            </a:r>
            <a:r>
              <a:rPr lang="en-GB" sz="2400" b="1" dirty="0" err="1" smtClean="0">
                <a:solidFill>
                  <a:srgbClr val="1B05BB"/>
                </a:solidFill>
              </a:rPr>
              <a:t>Wandle</a:t>
            </a:r>
            <a:endParaRPr lang="en-GB" sz="2400" b="1" dirty="0" smtClean="0">
              <a:solidFill>
                <a:srgbClr val="1B05BB"/>
              </a:solidFill>
            </a:endParaRPr>
          </a:p>
          <a:p>
            <a:r>
              <a:rPr lang="en-GB" sz="2400" i="1" dirty="0" smtClean="0">
                <a:solidFill>
                  <a:srgbClr val="1B05BB"/>
                </a:solidFill>
              </a:rPr>
              <a:t>Your child will have 1 guided reading book and 1 library book in their bag. The guided reading book will have parent prompts in the cover and this it the book they have looked at with an adult more than once, in their class</a:t>
            </a:r>
            <a:r>
              <a:rPr lang="en-GB" sz="2400" i="1" dirty="0">
                <a:solidFill>
                  <a:srgbClr val="1B05BB"/>
                </a:solidFill>
              </a:rPr>
              <a:t> </a:t>
            </a:r>
            <a:r>
              <a:rPr lang="en-GB" sz="2400" i="1" dirty="0" smtClean="0">
                <a:solidFill>
                  <a:srgbClr val="1B05BB"/>
                </a:solidFill>
              </a:rPr>
              <a:t>already.</a:t>
            </a:r>
          </a:p>
          <a:p>
            <a:r>
              <a:rPr lang="en-GB" sz="2400" i="1" dirty="0" smtClean="0">
                <a:solidFill>
                  <a:srgbClr val="1B05BB"/>
                </a:solidFill>
              </a:rPr>
              <a:t>The library book is a book that your child has chosen to read at bedtime. </a:t>
            </a:r>
          </a:p>
          <a:p>
            <a:r>
              <a:rPr lang="en-GB" sz="2400" i="1" dirty="0" smtClean="0">
                <a:solidFill>
                  <a:srgbClr val="1B05BB"/>
                </a:solidFill>
              </a:rPr>
              <a:t>All the books are changed weekly, each group will have a set day. Please note: children will move to different groups throughout the year as they progress with their reading.</a:t>
            </a:r>
          </a:p>
          <a:p>
            <a:endParaRPr lang="en-US" sz="2400" dirty="0">
              <a:solidFill>
                <a:srgbClr val="1B05BB"/>
              </a:solidFill>
            </a:endParaRPr>
          </a:p>
        </p:txBody>
      </p:sp>
      <p:sp>
        <p:nvSpPr>
          <p:cNvPr id="4" name="Title 1"/>
          <p:cNvSpPr>
            <a:spLocks noGrp="1"/>
          </p:cNvSpPr>
          <p:nvPr>
            <p:ph type="title"/>
          </p:nvPr>
        </p:nvSpPr>
        <p:spPr/>
        <p:txBody>
          <a:bodyPr>
            <a:normAutofit/>
          </a:bodyPr>
          <a:lstStyle/>
          <a:p>
            <a:r>
              <a:rPr lang="en-GB" sz="6600" b="1" dirty="0" smtClean="0">
                <a:solidFill>
                  <a:srgbClr val="1B05BB"/>
                </a:solidFill>
              </a:rPr>
              <a:t>Reading</a:t>
            </a:r>
            <a:endParaRPr lang="en-GB" sz="6600" b="1" dirty="0">
              <a:solidFill>
                <a:srgbClr val="1B05BB"/>
              </a:solidFill>
            </a:endParaRPr>
          </a:p>
        </p:txBody>
      </p:sp>
      <p:pic>
        <p:nvPicPr>
          <p:cNvPr id="5" name="Picture 4"/>
          <p:cNvPicPr/>
          <p:nvPr/>
        </p:nvPicPr>
        <p:blipFill>
          <a:blip r:embed="rId2" cstate="print"/>
          <a:srcRect/>
          <a:stretch>
            <a:fillRect/>
          </a:stretch>
        </p:blipFill>
        <p:spPr bwMode="auto">
          <a:xfrm>
            <a:off x="7740352" y="288283"/>
            <a:ext cx="1090464" cy="1311917"/>
          </a:xfrm>
          <a:prstGeom prst="rect">
            <a:avLst/>
          </a:prstGeom>
          <a:noFill/>
          <a:ln w="0" algn="in">
            <a:noFill/>
            <a:miter lim="800000"/>
            <a:headEnd/>
            <a:tailEnd/>
          </a:ln>
        </p:spPr>
      </p:pic>
      <p:pic>
        <p:nvPicPr>
          <p:cNvPr id="6" name="Picture 5"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184" y="288283"/>
            <a:ext cx="1224136" cy="1368152"/>
          </a:xfrm>
          <a:prstGeom prst="rect">
            <a:avLst/>
          </a:prstGeom>
          <a:noFill/>
          <a:ln>
            <a:noFill/>
          </a:ln>
        </p:spPr>
      </p:pic>
      <p:pic>
        <p:nvPicPr>
          <p:cNvPr id="1026" name="Picture 2" descr="Wandle Learning Partnership - Hom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9792" y="5589240"/>
            <a:ext cx="2760868" cy="1185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044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4800" b="1" dirty="0">
                <a:solidFill>
                  <a:srgbClr val="1B05BB"/>
                </a:solidFill>
              </a:rPr>
              <a:t>Reading Race </a:t>
            </a:r>
          </a:p>
        </p:txBody>
      </p:sp>
      <p:sp>
        <p:nvSpPr>
          <p:cNvPr id="3" name="Subtitle 2"/>
          <p:cNvSpPr>
            <a:spLocks noGrp="1"/>
          </p:cNvSpPr>
          <p:nvPr>
            <p:ph type="subTitle" idx="1"/>
          </p:nvPr>
        </p:nvSpPr>
        <p:spPr>
          <a:xfrm>
            <a:off x="179512" y="2175019"/>
            <a:ext cx="8784976" cy="4782373"/>
          </a:xfrm>
        </p:spPr>
        <p:txBody>
          <a:bodyPr>
            <a:normAutofit/>
          </a:bodyPr>
          <a:lstStyle/>
          <a:p>
            <a:r>
              <a:rPr lang="en-GB" sz="2400" dirty="0">
                <a:solidFill>
                  <a:srgbClr val="1B05BB"/>
                </a:solidFill>
              </a:rPr>
              <a:t>Please write a short comment in their yellow diary every time you hear your child read </a:t>
            </a:r>
          </a:p>
          <a:p>
            <a:r>
              <a:rPr lang="en-GB" sz="2400" dirty="0">
                <a:solidFill>
                  <a:srgbClr val="1B05BB"/>
                </a:solidFill>
              </a:rPr>
              <a:t>- even if its just the title and the page numbers read.</a:t>
            </a:r>
          </a:p>
          <a:p>
            <a:pPr algn="l"/>
            <a:endParaRPr lang="en-GB" sz="2400" b="1" dirty="0">
              <a:solidFill>
                <a:srgbClr val="1B05BB"/>
              </a:solidFill>
            </a:endParaRPr>
          </a:p>
          <a:p>
            <a:r>
              <a:rPr lang="en-US" b="1" dirty="0">
                <a:solidFill>
                  <a:srgbClr val="1B05BB"/>
                </a:solidFill>
              </a:rPr>
              <a:t>1 comment from you = </a:t>
            </a:r>
            <a:r>
              <a:rPr lang="en-US" b="1" dirty="0" smtClean="0">
                <a:solidFill>
                  <a:srgbClr val="1B05BB"/>
                </a:solidFill>
              </a:rPr>
              <a:t>1 </a:t>
            </a:r>
            <a:r>
              <a:rPr lang="en-US" b="1" dirty="0">
                <a:solidFill>
                  <a:srgbClr val="1B05BB"/>
                </a:solidFill>
              </a:rPr>
              <a:t>move along their class Reading Race. </a:t>
            </a:r>
          </a:p>
          <a:p>
            <a:endParaRPr lang="en-US" b="1" dirty="0">
              <a:solidFill>
                <a:srgbClr val="1B05BB"/>
              </a:solidFill>
            </a:endParaRPr>
          </a:p>
          <a:p>
            <a:r>
              <a:rPr lang="en-US" b="1" dirty="0">
                <a:solidFill>
                  <a:srgbClr val="1B05BB"/>
                </a:solidFill>
              </a:rPr>
              <a:t>5 comments = Winning Place + </a:t>
            </a:r>
            <a:r>
              <a:rPr lang="en-US" sz="3600" b="1" dirty="0">
                <a:solidFill>
                  <a:srgbClr val="1B05BB"/>
                </a:solidFill>
                <a:effectLst>
                  <a:outerShdw blurRad="38100" dist="38100" dir="2700000" algn="tl">
                    <a:srgbClr val="000000">
                      <a:alpha val="43137"/>
                    </a:srgbClr>
                  </a:outerShdw>
                </a:effectLst>
              </a:rPr>
              <a:t>a reward</a:t>
            </a:r>
            <a:r>
              <a:rPr lang="en-US" b="1" dirty="0">
                <a:solidFill>
                  <a:srgbClr val="1B05BB"/>
                </a:solidFill>
              </a:rPr>
              <a:t>!</a:t>
            </a:r>
          </a:p>
        </p:txBody>
      </p:sp>
      <p:pic>
        <p:nvPicPr>
          <p:cNvPr id="4" name="Picture 3"/>
          <p:cNvPicPr/>
          <p:nvPr/>
        </p:nvPicPr>
        <p:blipFill>
          <a:blip r:embed="rId3" cstate="print"/>
          <a:srcRect/>
          <a:stretch>
            <a:fillRect/>
          </a:stretch>
        </p:blipFill>
        <p:spPr bwMode="auto">
          <a:xfrm>
            <a:off x="7812360" y="159017"/>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Tree>
    <p:extLst>
      <p:ext uri="{BB962C8B-B14F-4D97-AF65-F5344CB8AC3E}">
        <p14:creationId xmlns:p14="http://schemas.microsoft.com/office/powerpoint/2010/main" val="421962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1B05BB"/>
                </a:solidFill>
              </a:rPr>
              <a:t>Tapestry</a:t>
            </a:r>
            <a:endParaRPr lang="en-GB" b="1" dirty="0">
              <a:solidFill>
                <a:srgbClr val="1B05BB"/>
              </a:solidFill>
            </a:endParaRPr>
          </a:p>
        </p:txBody>
      </p:sp>
      <p:sp>
        <p:nvSpPr>
          <p:cNvPr id="3" name="Content Placeholder 2"/>
          <p:cNvSpPr>
            <a:spLocks noGrp="1"/>
          </p:cNvSpPr>
          <p:nvPr>
            <p:ph idx="1"/>
          </p:nvPr>
        </p:nvSpPr>
        <p:spPr/>
        <p:txBody>
          <a:bodyPr>
            <a:normAutofit fontScale="92500" lnSpcReduction="10000"/>
          </a:bodyPr>
          <a:lstStyle/>
          <a:p>
            <a:pPr>
              <a:spcBef>
                <a:spcPct val="0"/>
              </a:spcBef>
            </a:pPr>
            <a:r>
              <a:rPr lang="en-GB" altLang="en-US" sz="2600" dirty="0" smtClean="0">
                <a:solidFill>
                  <a:srgbClr val="1B05BB"/>
                </a:solidFill>
                <a:latin typeface="+mj-lt"/>
              </a:rPr>
              <a:t>We take </a:t>
            </a:r>
            <a:r>
              <a:rPr lang="en-GB" altLang="en-US" sz="2600" dirty="0">
                <a:solidFill>
                  <a:srgbClr val="1B05BB"/>
                </a:solidFill>
                <a:latin typeface="+mj-lt"/>
              </a:rPr>
              <a:t>lots of photos, videos and write comments about what your children are doing with us during the week.</a:t>
            </a:r>
          </a:p>
          <a:p>
            <a:pPr>
              <a:spcBef>
                <a:spcPct val="0"/>
              </a:spcBef>
            </a:pPr>
            <a:r>
              <a:rPr lang="en-GB" altLang="en-US" sz="2600" dirty="0" smtClean="0">
                <a:solidFill>
                  <a:srgbClr val="1B05BB"/>
                </a:solidFill>
                <a:latin typeface="+mj-lt"/>
              </a:rPr>
              <a:t>We will </a:t>
            </a:r>
            <a:r>
              <a:rPr lang="en-GB" altLang="en-US" sz="2600" dirty="0">
                <a:solidFill>
                  <a:srgbClr val="1B05BB"/>
                </a:solidFill>
                <a:latin typeface="+mj-lt"/>
              </a:rPr>
              <a:t>be providing the opportunity for you to see some of your child’s learning on a program called Tapestry. </a:t>
            </a:r>
          </a:p>
          <a:p>
            <a:pPr>
              <a:spcBef>
                <a:spcPct val="0"/>
              </a:spcBef>
            </a:pPr>
            <a:r>
              <a:rPr lang="en-GB" altLang="en-US" sz="2600" dirty="0" smtClean="0">
                <a:solidFill>
                  <a:srgbClr val="1B05BB"/>
                </a:solidFill>
                <a:latin typeface="+mj-lt"/>
              </a:rPr>
              <a:t>For </a:t>
            </a:r>
            <a:r>
              <a:rPr lang="en-GB" altLang="en-US" sz="2600" dirty="0">
                <a:solidFill>
                  <a:srgbClr val="1B05BB"/>
                </a:solidFill>
                <a:latin typeface="+mj-lt"/>
              </a:rPr>
              <a:t>example</a:t>
            </a:r>
            <a:r>
              <a:rPr lang="en-GB" altLang="en-US" sz="2600" dirty="0" smtClean="0">
                <a:solidFill>
                  <a:srgbClr val="1B05BB"/>
                </a:solidFill>
                <a:latin typeface="+mj-lt"/>
              </a:rPr>
              <a:t>…….</a:t>
            </a:r>
          </a:p>
          <a:p>
            <a:pPr marL="0" indent="0" algn="ctr">
              <a:spcBef>
                <a:spcPct val="0"/>
              </a:spcBef>
              <a:buNone/>
            </a:pPr>
            <a:r>
              <a:rPr lang="en-US" altLang="en-US" sz="2600" b="1" dirty="0" smtClean="0">
                <a:solidFill>
                  <a:srgbClr val="1B05BB"/>
                </a:solidFill>
                <a:latin typeface="+mj-lt"/>
              </a:rPr>
              <a:t>“Mary went to the Challenge Area and counted the bears, she touched them as she counted.  Mary was able to count 10 bears accurately and wrote the number 10 on a post it note independently.” (accompanied by a photo)</a:t>
            </a:r>
          </a:p>
          <a:p>
            <a:pPr marL="0" indent="0" algn="ctr">
              <a:spcBef>
                <a:spcPct val="0"/>
              </a:spcBef>
              <a:buNone/>
            </a:pPr>
            <a:endParaRPr lang="en-US" altLang="en-US" sz="2600" b="1" dirty="0">
              <a:solidFill>
                <a:srgbClr val="1B05BB"/>
              </a:solidFill>
              <a:latin typeface="+mj-lt"/>
            </a:endParaRPr>
          </a:p>
          <a:p>
            <a:pPr marL="0" indent="0" algn="ctr">
              <a:spcBef>
                <a:spcPct val="0"/>
              </a:spcBef>
              <a:buNone/>
            </a:pPr>
            <a:r>
              <a:rPr lang="en-GB" altLang="en-US" sz="2800" b="1" dirty="0">
                <a:solidFill>
                  <a:srgbClr val="1B05BB"/>
                </a:solidFill>
              </a:rPr>
              <a:t>The benefits of Tapestry are that you can upload photos and videos </a:t>
            </a:r>
            <a:r>
              <a:rPr lang="en-GB" altLang="en-US" sz="2800" b="1" dirty="0" smtClean="0">
                <a:solidFill>
                  <a:srgbClr val="1B05BB"/>
                </a:solidFill>
              </a:rPr>
              <a:t>about children’s learning to </a:t>
            </a:r>
            <a:r>
              <a:rPr lang="en-GB" altLang="en-US" sz="2800" b="1" dirty="0">
                <a:solidFill>
                  <a:srgbClr val="1B05BB"/>
                </a:solidFill>
              </a:rPr>
              <a:t>share with us too. </a:t>
            </a:r>
          </a:p>
          <a:p>
            <a:pPr marL="0" indent="0" algn="ctr">
              <a:spcBef>
                <a:spcPct val="0"/>
              </a:spcBef>
              <a:buNone/>
            </a:pPr>
            <a:endParaRPr lang="en-GB" altLang="en-US" sz="2600" b="1" dirty="0">
              <a:solidFill>
                <a:srgbClr val="1B05BB"/>
              </a:solidFill>
              <a:latin typeface="+mj-lt"/>
            </a:endParaRPr>
          </a:p>
          <a:p>
            <a:pPr algn="ctr"/>
            <a:endParaRPr lang="en-GB" b="1" dirty="0"/>
          </a:p>
        </p:txBody>
      </p:sp>
      <p:pic>
        <p:nvPicPr>
          <p:cNvPr id="4" name="Picture 3"/>
          <p:cNvPicPr/>
          <p:nvPr/>
        </p:nvPicPr>
        <p:blipFill>
          <a:blip r:embed="rId2" cstate="print"/>
          <a:srcRect/>
          <a:stretch>
            <a:fillRect/>
          </a:stretch>
        </p:blipFill>
        <p:spPr bwMode="auto">
          <a:xfrm>
            <a:off x="7884368" y="265797"/>
            <a:ext cx="1080120" cy="1151842"/>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184" y="288283"/>
            <a:ext cx="946448" cy="980477"/>
          </a:xfrm>
          <a:prstGeom prst="rect">
            <a:avLst/>
          </a:prstGeom>
          <a:noFill/>
          <a:ln>
            <a:noFill/>
          </a:ln>
        </p:spPr>
      </p:pic>
    </p:spTree>
    <p:extLst>
      <p:ext uri="{BB962C8B-B14F-4D97-AF65-F5344CB8AC3E}">
        <p14:creationId xmlns:p14="http://schemas.microsoft.com/office/powerpoint/2010/main" val="1445091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6600" b="1" dirty="0" smtClean="0">
                <a:solidFill>
                  <a:srgbClr val="1B05BB"/>
                </a:solidFill>
              </a:rPr>
              <a:t>Homework</a:t>
            </a:r>
            <a:endParaRPr lang="en-GB" sz="6600" b="1" dirty="0">
              <a:solidFill>
                <a:srgbClr val="1B05BB"/>
              </a:solidFill>
            </a:endParaRPr>
          </a:p>
        </p:txBody>
      </p:sp>
      <p:sp>
        <p:nvSpPr>
          <p:cNvPr id="3" name="Subtitle 2"/>
          <p:cNvSpPr>
            <a:spLocks noGrp="1"/>
          </p:cNvSpPr>
          <p:nvPr>
            <p:ph type="subTitle" idx="1"/>
          </p:nvPr>
        </p:nvSpPr>
        <p:spPr>
          <a:xfrm>
            <a:off x="539552" y="2031022"/>
            <a:ext cx="7848871" cy="4566329"/>
          </a:xfrm>
        </p:spPr>
        <p:txBody>
          <a:bodyPr>
            <a:normAutofit fontScale="77500" lnSpcReduction="20000"/>
          </a:bodyPr>
          <a:lstStyle/>
          <a:p>
            <a:pPr algn="just"/>
            <a:r>
              <a:rPr lang="en-US" sz="3300" b="1" dirty="0">
                <a:solidFill>
                  <a:srgbClr val="1B05BB"/>
                </a:solidFill>
              </a:rPr>
              <a:t>The Homework Policy states </a:t>
            </a:r>
            <a:r>
              <a:rPr lang="en-US" sz="3300" b="1" dirty="0" smtClean="0">
                <a:solidFill>
                  <a:srgbClr val="1B05BB"/>
                </a:solidFill>
              </a:rPr>
              <a:t>that;</a:t>
            </a:r>
          </a:p>
          <a:p>
            <a:pPr algn="just"/>
            <a:r>
              <a:rPr lang="en-US" sz="3300" dirty="0" smtClean="0">
                <a:solidFill>
                  <a:srgbClr val="1B05BB"/>
                </a:solidFill>
              </a:rPr>
              <a:t>for</a:t>
            </a:r>
            <a:r>
              <a:rPr lang="en-US" sz="3300" b="1" dirty="0" smtClean="0">
                <a:solidFill>
                  <a:srgbClr val="1B05BB"/>
                </a:solidFill>
              </a:rPr>
              <a:t> Reading </a:t>
            </a:r>
            <a:r>
              <a:rPr lang="en-US" sz="3300" dirty="0" smtClean="0">
                <a:solidFill>
                  <a:srgbClr val="1B05BB"/>
                </a:solidFill>
              </a:rPr>
              <a:t>children should read for 10 minutes </a:t>
            </a:r>
            <a:r>
              <a:rPr lang="en-US" sz="3300" dirty="0">
                <a:solidFill>
                  <a:srgbClr val="1B05BB"/>
                </a:solidFill>
              </a:rPr>
              <a:t>per evening </a:t>
            </a:r>
            <a:r>
              <a:rPr lang="en-US" sz="3300" dirty="0" smtClean="0">
                <a:solidFill>
                  <a:srgbClr val="1B05BB"/>
                </a:solidFill>
              </a:rPr>
              <a:t>minimum. </a:t>
            </a:r>
            <a:r>
              <a:rPr lang="en-US" sz="3300" dirty="0">
                <a:solidFill>
                  <a:srgbClr val="1B05BB"/>
                </a:solidFill>
              </a:rPr>
              <a:t>Children should </a:t>
            </a:r>
            <a:r>
              <a:rPr lang="en-US" sz="3300" dirty="0" smtClean="0">
                <a:solidFill>
                  <a:srgbClr val="1B05BB"/>
                </a:solidFill>
              </a:rPr>
              <a:t>read </a:t>
            </a:r>
            <a:r>
              <a:rPr lang="en-US" sz="3300" dirty="0">
                <a:solidFill>
                  <a:srgbClr val="1B05BB"/>
                </a:solidFill>
              </a:rPr>
              <a:t>their </a:t>
            </a:r>
            <a:r>
              <a:rPr lang="en-US" sz="3300" dirty="0" smtClean="0">
                <a:solidFill>
                  <a:srgbClr val="1B05BB"/>
                </a:solidFill>
              </a:rPr>
              <a:t>Guided Reading book every night. </a:t>
            </a:r>
            <a:r>
              <a:rPr lang="en-US" sz="3300" dirty="0">
                <a:solidFill>
                  <a:srgbClr val="1B05BB"/>
                </a:solidFill>
              </a:rPr>
              <a:t>Parents should </a:t>
            </a:r>
            <a:r>
              <a:rPr lang="en-US" sz="3300" dirty="0" smtClean="0">
                <a:solidFill>
                  <a:srgbClr val="1B05BB"/>
                </a:solidFill>
              </a:rPr>
              <a:t>write a comment </a:t>
            </a:r>
            <a:r>
              <a:rPr lang="en-US" sz="3300" dirty="0">
                <a:solidFill>
                  <a:srgbClr val="1B05BB"/>
                </a:solidFill>
              </a:rPr>
              <a:t>in the reading diary </a:t>
            </a:r>
            <a:r>
              <a:rPr lang="en-US" sz="3300" dirty="0" smtClean="0">
                <a:solidFill>
                  <a:srgbClr val="1B05BB"/>
                </a:solidFill>
              </a:rPr>
              <a:t>each day to </a:t>
            </a:r>
            <a:r>
              <a:rPr lang="en-US" sz="3300" dirty="0">
                <a:solidFill>
                  <a:srgbClr val="1B05BB"/>
                </a:solidFill>
              </a:rPr>
              <a:t>update teachers of their child’s progress at </a:t>
            </a:r>
            <a:r>
              <a:rPr lang="en-US" sz="3300" dirty="0" smtClean="0">
                <a:solidFill>
                  <a:srgbClr val="1B05BB"/>
                </a:solidFill>
              </a:rPr>
              <a:t>home. 5 weekly comments = 1 reward!</a:t>
            </a:r>
          </a:p>
          <a:p>
            <a:pPr algn="just"/>
            <a:endParaRPr lang="en-US" sz="1500" b="1" dirty="0" smtClean="0">
              <a:solidFill>
                <a:srgbClr val="FF0000"/>
              </a:solidFill>
            </a:endParaRPr>
          </a:p>
          <a:p>
            <a:pPr algn="just"/>
            <a:endParaRPr lang="en-US" sz="1500" dirty="0" smtClean="0">
              <a:solidFill>
                <a:srgbClr val="1B05BB"/>
              </a:solidFill>
            </a:endParaRPr>
          </a:p>
          <a:p>
            <a:pPr algn="just"/>
            <a:r>
              <a:rPr lang="en-US" sz="3300" dirty="0" smtClean="0">
                <a:solidFill>
                  <a:srgbClr val="1B05BB"/>
                </a:solidFill>
              </a:rPr>
              <a:t>We also value any </a:t>
            </a:r>
            <a:r>
              <a:rPr lang="en-US" sz="3300" b="1" dirty="0" smtClean="0">
                <a:solidFill>
                  <a:srgbClr val="1B05BB"/>
                </a:solidFill>
              </a:rPr>
              <a:t>photos or videos you upload onto Tapestry</a:t>
            </a:r>
            <a:r>
              <a:rPr lang="en-US" sz="3300" dirty="0" smtClean="0">
                <a:solidFill>
                  <a:srgbClr val="1B05BB"/>
                </a:solidFill>
              </a:rPr>
              <a:t> to show other things that your child is demonstrating at home. This could be </a:t>
            </a:r>
            <a:r>
              <a:rPr lang="en-US" sz="3300" dirty="0" err="1" smtClean="0">
                <a:solidFill>
                  <a:srgbClr val="1B05BB"/>
                </a:solidFill>
              </a:rPr>
              <a:t>practising</a:t>
            </a:r>
            <a:r>
              <a:rPr lang="en-US" sz="3300" dirty="0" smtClean="0">
                <a:solidFill>
                  <a:srgbClr val="1B05BB"/>
                </a:solidFill>
              </a:rPr>
              <a:t> their sounds or words from their word wallet, counting, riding a bike, making friends outside school etc. </a:t>
            </a:r>
            <a:endParaRPr lang="en-GB" sz="3300" dirty="0">
              <a:solidFill>
                <a:srgbClr val="1B05BB"/>
              </a:solidFill>
            </a:endParaRPr>
          </a:p>
        </p:txBody>
      </p:sp>
      <p:pic>
        <p:nvPicPr>
          <p:cNvPr id="4" name="Picture 3"/>
          <p:cNvPicPr/>
          <p:nvPr/>
        </p:nvPicPr>
        <p:blipFill>
          <a:blip r:embed="rId2" cstate="print"/>
          <a:srcRect/>
          <a:stretch>
            <a:fillRect/>
          </a:stretch>
        </p:blipFill>
        <p:spPr bwMode="auto">
          <a:xfrm>
            <a:off x="7452320" y="374819"/>
            <a:ext cx="1440160" cy="125398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152128" cy="1296144"/>
          </a:xfrm>
          <a:prstGeom prst="rect">
            <a:avLst/>
          </a:prstGeom>
          <a:noFill/>
          <a:ln>
            <a:noFill/>
          </a:ln>
        </p:spPr>
      </p:pic>
    </p:spTree>
    <p:extLst>
      <p:ext uri="{BB962C8B-B14F-4D97-AF65-F5344CB8AC3E}">
        <p14:creationId xmlns:p14="http://schemas.microsoft.com/office/powerpoint/2010/main" val="453286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p:spPr>
        <p:txBody>
          <a:bodyPr>
            <a:normAutofit/>
          </a:bodyPr>
          <a:lstStyle/>
          <a:p>
            <a:r>
              <a:rPr lang="en-US" dirty="0" smtClean="0">
                <a:solidFill>
                  <a:srgbClr val="1B05BB"/>
                </a:solidFill>
              </a:rPr>
              <a:t>Where children need additional support with their wellbeing:</a:t>
            </a:r>
          </a:p>
          <a:p>
            <a:endParaRPr lang="en-US" sz="900" dirty="0" smtClean="0">
              <a:solidFill>
                <a:srgbClr val="1B05BB"/>
              </a:solidFill>
            </a:endParaRPr>
          </a:p>
          <a:p>
            <a:r>
              <a:rPr lang="en-US" dirty="0" smtClean="0">
                <a:solidFill>
                  <a:srgbClr val="1B05BB"/>
                </a:solidFill>
              </a:rPr>
              <a:t>‘</a:t>
            </a:r>
            <a:r>
              <a:rPr lang="en-US" dirty="0" err="1" smtClean="0">
                <a:solidFill>
                  <a:srgbClr val="1B05BB"/>
                </a:solidFill>
              </a:rPr>
              <a:t>Colour</a:t>
            </a:r>
            <a:r>
              <a:rPr lang="en-US" dirty="0" smtClean="0">
                <a:solidFill>
                  <a:srgbClr val="1B05BB"/>
                </a:solidFill>
              </a:rPr>
              <a:t> Monster’ in classes </a:t>
            </a:r>
          </a:p>
          <a:p>
            <a:pPr marL="0" indent="0">
              <a:buNone/>
            </a:pPr>
            <a:endParaRPr lang="en-US" sz="1800" dirty="0" smtClean="0">
              <a:solidFill>
                <a:srgbClr val="1B05BB"/>
              </a:solidFill>
            </a:endParaRPr>
          </a:p>
          <a:p>
            <a:r>
              <a:rPr lang="en-US" dirty="0" smtClean="0">
                <a:solidFill>
                  <a:srgbClr val="1B05BB"/>
                </a:solidFill>
              </a:rPr>
              <a:t>‘Rainbows’ – please </a:t>
            </a:r>
            <a:r>
              <a:rPr lang="en-US" dirty="0">
                <a:solidFill>
                  <a:srgbClr val="1B05BB"/>
                </a:solidFill>
              </a:rPr>
              <a:t>see </a:t>
            </a:r>
            <a:r>
              <a:rPr lang="en-US" dirty="0" err="1" smtClean="0">
                <a:solidFill>
                  <a:srgbClr val="1B05BB"/>
                </a:solidFill>
              </a:rPr>
              <a:t>Ms</a:t>
            </a:r>
            <a:r>
              <a:rPr lang="en-US" dirty="0" smtClean="0">
                <a:solidFill>
                  <a:srgbClr val="1B05BB"/>
                </a:solidFill>
              </a:rPr>
              <a:t> McAuliffe/Mrs Morris</a:t>
            </a:r>
          </a:p>
          <a:p>
            <a:endParaRPr lang="en-US" dirty="0">
              <a:solidFill>
                <a:srgbClr val="1B05BB"/>
              </a:solidFill>
            </a:endParaRPr>
          </a:p>
          <a:p>
            <a:endParaRPr lang="en-US" sz="4400" dirty="0" smtClean="0">
              <a:solidFill>
                <a:srgbClr val="1B05BB"/>
              </a:solidFill>
            </a:endParaRPr>
          </a:p>
        </p:txBody>
      </p:sp>
      <p:sp>
        <p:nvSpPr>
          <p:cNvPr id="4" name="Title 1"/>
          <p:cNvSpPr>
            <a:spLocks noGrp="1"/>
          </p:cNvSpPr>
          <p:nvPr>
            <p:ph type="title"/>
          </p:nvPr>
        </p:nvSpPr>
        <p:spPr/>
        <p:txBody>
          <a:bodyPr>
            <a:normAutofit/>
          </a:bodyPr>
          <a:lstStyle/>
          <a:p>
            <a:r>
              <a:rPr lang="en-GB" sz="4800" b="1" dirty="0" smtClean="0">
                <a:solidFill>
                  <a:srgbClr val="1B05BB"/>
                </a:solidFill>
              </a:rPr>
              <a:t>Wellbeing</a:t>
            </a:r>
            <a:endParaRPr lang="en-GB" sz="4800" b="1" dirty="0">
              <a:solidFill>
                <a:srgbClr val="1B05BB"/>
              </a:solidFill>
            </a:endParaRPr>
          </a:p>
        </p:txBody>
      </p:sp>
      <p:pic>
        <p:nvPicPr>
          <p:cNvPr id="5" name="Picture 4"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864096" cy="1080120"/>
          </a:xfrm>
          <a:prstGeom prst="rect">
            <a:avLst/>
          </a:prstGeom>
          <a:noFill/>
          <a:ln>
            <a:noFill/>
          </a:ln>
        </p:spPr>
      </p:pic>
      <p:pic>
        <p:nvPicPr>
          <p:cNvPr id="6" name="Picture 5"/>
          <p:cNvPicPr/>
          <p:nvPr/>
        </p:nvPicPr>
        <p:blipFill>
          <a:blip r:embed="rId3" cstate="print"/>
          <a:srcRect/>
          <a:stretch>
            <a:fillRect/>
          </a:stretch>
        </p:blipFill>
        <p:spPr bwMode="auto">
          <a:xfrm>
            <a:off x="7884368" y="188641"/>
            <a:ext cx="1008112" cy="1080119"/>
          </a:xfrm>
          <a:prstGeom prst="rect">
            <a:avLst/>
          </a:prstGeom>
          <a:noFill/>
          <a:ln w="0" algn="in">
            <a:noFill/>
            <a:miter lim="800000"/>
            <a:headEnd/>
            <a:tailEnd/>
          </a:ln>
        </p:spPr>
      </p:pic>
      <p:pic>
        <p:nvPicPr>
          <p:cNvPr id="7" name="Picture 2" descr="Rainbows Bereavement Support 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3928" y="4032111"/>
            <a:ext cx="3316835" cy="1147512"/>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6025753" y="5545982"/>
            <a:ext cx="3940136" cy="170188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solidFill>
                <a:srgbClr val="1B05BB"/>
              </a:solidFill>
            </a:endParaRPr>
          </a:p>
        </p:txBody>
      </p:sp>
      <p:pic>
        <p:nvPicPr>
          <p:cNvPr id="11" name="Picture 2" descr="The Colour Monst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11744" y="1984842"/>
            <a:ext cx="1415241" cy="1408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056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238" y="404664"/>
            <a:ext cx="8496944" cy="7386638"/>
          </a:xfrm>
          <a:prstGeom prst="rect">
            <a:avLst/>
          </a:prstGeom>
          <a:noFill/>
        </p:spPr>
        <p:txBody>
          <a:bodyPr wrap="square" rtlCol="0">
            <a:spAutoFit/>
          </a:bodyPr>
          <a:lstStyle/>
          <a:p>
            <a:pPr algn="ctr"/>
            <a:r>
              <a:rPr lang="en-GB" sz="5400" b="1" dirty="0" smtClean="0">
                <a:solidFill>
                  <a:srgbClr val="1B05BB"/>
                </a:solidFill>
              </a:rPr>
              <a:t>Finally</a:t>
            </a:r>
          </a:p>
          <a:p>
            <a:endParaRPr lang="en-GB" dirty="0">
              <a:solidFill>
                <a:srgbClr val="1B05BB"/>
              </a:solidFill>
            </a:endParaRPr>
          </a:p>
          <a:p>
            <a:pPr marL="285750" indent="-285750">
              <a:buFont typeface="Arial" panose="020B0604020202020204" pitchFamily="34" charset="0"/>
              <a:buChar char="•"/>
            </a:pPr>
            <a:r>
              <a:rPr lang="en-US" sz="2000" b="1" dirty="0" smtClean="0">
                <a:solidFill>
                  <a:srgbClr val="1B05BB"/>
                </a:solidFill>
              </a:rPr>
              <a:t>Reception trip</a:t>
            </a:r>
            <a:r>
              <a:rPr lang="en-US" sz="2000" b="1" dirty="0">
                <a:solidFill>
                  <a:srgbClr val="1B05BB"/>
                </a:solidFill>
              </a:rPr>
              <a:t> </a:t>
            </a:r>
            <a:r>
              <a:rPr lang="en-US" sz="2000" b="1" dirty="0" smtClean="0">
                <a:solidFill>
                  <a:srgbClr val="1B05BB"/>
                </a:solidFill>
              </a:rPr>
              <a:t>to Hyde Hall: Wednesday 14</a:t>
            </a:r>
            <a:r>
              <a:rPr lang="en-US" sz="2000" b="1" baseline="30000" dirty="0" smtClean="0">
                <a:solidFill>
                  <a:srgbClr val="1B05BB"/>
                </a:solidFill>
              </a:rPr>
              <a:t>th</a:t>
            </a:r>
            <a:r>
              <a:rPr lang="en-US" sz="2000" b="1" dirty="0" smtClean="0">
                <a:solidFill>
                  <a:srgbClr val="1B05BB"/>
                </a:solidFill>
              </a:rPr>
              <a:t> May </a:t>
            </a:r>
            <a:r>
              <a:rPr lang="en-US" sz="2000" dirty="0" smtClean="0">
                <a:solidFill>
                  <a:srgbClr val="1B05BB"/>
                </a:solidFill>
              </a:rPr>
              <a:t>‘How does your garden grow?’</a:t>
            </a:r>
            <a:endParaRPr lang="en-GB" sz="2000" dirty="0">
              <a:solidFill>
                <a:srgbClr val="1B05BB"/>
              </a:solidFill>
            </a:endParaRPr>
          </a:p>
          <a:p>
            <a:pPr marL="285750" indent="-285750">
              <a:buFont typeface="Arial" panose="020B0604020202020204" pitchFamily="34" charset="0"/>
              <a:buChar char="•"/>
            </a:pPr>
            <a:r>
              <a:rPr lang="en-GB" sz="2000" b="1" dirty="0" smtClean="0">
                <a:solidFill>
                  <a:srgbClr val="1B05BB"/>
                </a:solidFill>
              </a:rPr>
              <a:t>Communication to your child’s teacher: </a:t>
            </a:r>
            <a:r>
              <a:rPr lang="en-GB" sz="2000" dirty="0" smtClean="0">
                <a:solidFill>
                  <a:srgbClr val="1B05BB"/>
                </a:solidFill>
              </a:rPr>
              <a:t>f</a:t>
            </a:r>
            <a:r>
              <a:rPr lang="en-GB" dirty="0" smtClean="0">
                <a:solidFill>
                  <a:srgbClr val="1B05BB"/>
                </a:solidFill>
              </a:rPr>
              <a:t>oundation@st-helens-inf.essex.sch.uk</a:t>
            </a:r>
            <a:endParaRPr lang="en-GB" sz="2000" b="1" dirty="0" smtClean="0">
              <a:solidFill>
                <a:srgbClr val="1B05BB"/>
              </a:solidFill>
            </a:endParaRPr>
          </a:p>
          <a:p>
            <a:r>
              <a:rPr lang="en-GB" sz="2000" dirty="0" smtClean="0">
                <a:solidFill>
                  <a:srgbClr val="1B05BB"/>
                </a:solidFill>
              </a:rPr>
              <a:t>Please name the email </a:t>
            </a:r>
            <a:r>
              <a:rPr lang="en-GB" sz="2000" b="1" dirty="0" smtClean="0">
                <a:solidFill>
                  <a:srgbClr val="1B05BB"/>
                </a:solidFill>
              </a:rPr>
              <a:t>Subject;</a:t>
            </a:r>
            <a:r>
              <a:rPr lang="en-GB" sz="2000" dirty="0" smtClean="0">
                <a:solidFill>
                  <a:srgbClr val="1B05BB"/>
                </a:solidFill>
              </a:rPr>
              <a:t> your child’s name and class number.</a:t>
            </a:r>
          </a:p>
          <a:p>
            <a:r>
              <a:rPr lang="en-GB" sz="2000" dirty="0" smtClean="0">
                <a:solidFill>
                  <a:srgbClr val="1B05BB"/>
                </a:solidFill>
              </a:rPr>
              <a:t>Will </a:t>
            </a:r>
            <a:r>
              <a:rPr lang="en-GB" sz="2000" dirty="0">
                <a:solidFill>
                  <a:srgbClr val="1B05BB"/>
                </a:solidFill>
              </a:rPr>
              <a:t>respond within 24 hours </a:t>
            </a:r>
            <a:r>
              <a:rPr lang="en-GB" sz="2000" dirty="0" smtClean="0">
                <a:solidFill>
                  <a:srgbClr val="1B05BB"/>
                </a:solidFill>
              </a:rPr>
              <a:t>(during </a:t>
            </a:r>
            <a:r>
              <a:rPr lang="en-GB" sz="2000" dirty="0">
                <a:solidFill>
                  <a:srgbClr val="1B05BB"/>
                </a:solidFill>
              </a:rPr>
              <a:t>the working day/term time only</a:t>
            </a:r>
            <a:r>
              <a:rPr lang="en-GB" sz="2000" dirty="0" smtClean="0">
                <a:solidFill>
                  <a:srgbClr val="1B05BB"/>
                </a:solidFill>
              </a:rPr>
              <a:t>).</a:t>
            </a:r>
            <a:endParaRPr lang="en-US" sz="2000" b="1" dirty="0">
              <a:solidFill>
                <a:srgbClr val="FF0000"/>
              </a:solidFill>
            </a:endParaRPr>
          </a:p>
          <a:p>
            <a:pPr marL="285750" indent="-285750">
              <a:buFont typeface="Arial" panose="020B0604020202020204" pitchFamily="34" charset="0"/>
              <a:buChar char="•"/>
            </a:pPr>
            <a:r>
              <a:rPr lang="en-US" sz="2000" b="1" dirty="0" smtClean="0">
                <a:solidFill>
                  <a:srgbClr val="1B05BB"/>
                </a:solidFill>
              </a:rPr>
              <a:t>School Newsletter emailed to parents/</a:t>
            </a:r>
            <a:r>
              <a:rPr lang="en-US" sz="2000" b="1" dirty="0" err="1" smtClean="0">
                <a:solidFill>
                  <a:srgbClr val="1B05BB"/>
                </a:solidFill>
              </a:rPr>
              <a:t>carers</a:t>
            </a:r>
            <a:r>
              <a:rPr lang="en-US" sz="2000" b="1" dirty="0" smtClean="0">
                <a:solidFill>
                  <a:srgbClr val="1B05BB"/>
                </a:solidFill>
              </a:rPr>
              <a:t> every Friday</a:t>
            </a:r>
            <a:endParaRPr lang="en-US" sz="2000" b="1" dirty="0">
              <a:solidFill>
                <a:srgbClr val="1B05BB"/>
              </a:solidFill>
            </a:endParaRPr>
          </a:p>
          <a:p>
            <a:pPr marL="285750" indent="-285750">
              <a:buFont typeface="Arial" panose="020B0604020202020204" pitchFamily="34" charset="0"/>
              <a:buChar char="•"/>
            </a:pPr>
            <a:r>
              <a:rPr lang="en-US" sz="2000" b="1" dirty="0" smtClean="0">
                <a:solidFill>
                  <a:srgbClr val="1B05BB"/>
                </a:solidFill>
              </a:rPr>
              <a:t>School website</a:t>
            </a:r>
            <a:r>
              <a:rPr lang="en-US" sz="2000" b="1" dirty="0">
                <a:solidFill>
                  <a:srgbClr val="1B05BB"/>
                </a:solidFill>
              </a:rPr>
              <a:t> </a:t>
            </a:r>
            <a:r>
              <a:rPr lang="en-US" sz="2000" b="1" dirty="0" smtClean="0">
                <a:solidFill>
                  <a:srgbClr val="1B05BB"/>
                </a:solidFill>
              </a:rPr>
              <a:t>is a great place to go if you have </a:t>
            </a:r>
            <a:r>
              <a:rPr lang="en-US" sz="2000" b="1" dirty="0">
                <a:solidFill>
                  <a:srgbClr val="1B05BB"/>
                </a:solidFill>
              </a:rPr>
              <a:t>any </a:t>
            </a:r>
            <a:r>
              <a:rPr lang="en-US" sz="2000" b="1" dirty="0" smtClean="0">
                <a:solidFill>
                  <a:srgbClr val="1B05BB"/>
                </a:solidFill>
              </a:rPr>
              <a:t>questions: </a:t>
            </a:r>
            <a:r>
              <a:rPr lang="en-US" sz="2000" dirty="0" smtClean="0">
                <a:solidFill>
                  <a:srgbClr val="1B05BB"/>
                </a:solidFill>
                <a:hlinkClick r:id="rId2"/>
              </a:rPr>
              <a:t>https</a:t>
            </a:r>
            <a:r>
              <a:rPr lang="en-US" sz="2000" dirty="0">
                <a:solidFill>
                  <a:srgbClr val="1B05BB"/>
                </a:solidFill>
                <a:hlinkClick r:id="rId2"/>
              </a:rPr>
              <a:t>://www.st-helens-inf.essex.sch.uk</a:t>
            </a:r>
            <a:r>
              <a:rPr lang="en-US" sz="2000" dirty="0" smtClean="0">
                <a:solidFill>
                  <a:srgbClr val="1B05BB"/>
                </a:solidFill>
                <a:hlinkClick r:id="rId2"/>
              </a:rPr>
              <a:t>/</a:t>
            </a:r>
            <a:endParaRPr lang="en-US" sz="2000" dirty="0">
              <a:solidFill>
                <a:srgbClr val="1B05BB"/>
              </a:solidFill>
            </a:endParaRPr>
          </a:p>
          <a:p>
            <a:pPr marL="285750" indent="-285750">
              <a:buFont typeface="Arial" panose="020B0604020202020204" pitchFamily="34" charset="0"/>
              <a:buChar char="•"/>
            </a:pPr>
            <a:r>
              <a:rPr lang="en-US" sz="2000" b="1" dirty="0" smtClean="0">
                <a:solidFill>
                  <a:srgbClr val="1B05BB"/>
                </a:solidFill>
              </a:rPr>
              <a:t>Twitter – photos/videos of school activities: </a:t>
            </a:r>
            <a:r>
              <a:rPr lang="en-US" sz="2000" dirty="0" smtClean="0">
                <a:solidFill>
                  <a:srgbClr val="1B05BB"/>
                </a:solidFill>
              </a:rPr>
              <a:t>@</a:t>
            </a:r>
            <a:r>
              <a:rPr lang="en-US" sz="2000" dirty="0" err="1" smtClean="0">
                <a:solidFill>
                  <a:srgbClr val="1B05BB"/>
                </a:solidFill>
              </a:rPr>
              <a:t>StHelensInfant</a:t>
            </a:r>
            <a:endParaRPr lang="en-GB" sz="2000" dirty="0">
              <a:solidFill>
                <a:srgbClr val="1B05BB"/>
              </a:solidFill>
            </a:endParaRPr>
          </a:p>
          <a:p>
            <a:pPr marL="285750" indent="-285750">
              <a:buFont typeface="Arial" panose="020B0604020202020204" pitchFamily="34" charset="0"/>
              <a:buChar char="•"/>
            </a:pPr>
            <a:endParaRPr lang="en-GB" sz="1600" b="1" dirty="0">
              <a:solidFill>
                <a:srgbClr val="FF0000"/>
              </a:solidFill>
            </a:endParaRPr>
          </a:p>
          <a:p>
            <a:r>
              <a:rPr lang="en-GB" sz="2000" b="1" u="sng" dirty="0" smtClean="0">
                <a:solidFill>
                  <a:srgbClr val="1B05BB"/>
                </a:solidFill>
              </a:rPr>
              <a:t>Autumn Term Dates</a:t>
            </a:r>
          </a:p>
          <a:p>
            <a:pPr marL="285750" indent="-285750">
              <a:buFont typeface="Arial" panose="020B0604020202020204" pitchFamily="34" charset="0"/>
              <a:buChar char="•"/>
            </a:pPr>
            <a:r>
              <a:rPr lang="en-GB" sz="2000" b="1" dirty="0" smtClean="0">
                <a:solidFill>
                  <a:srgbClr val="1B05BB"/>
                </a:solidFill>
              </a:rPr>
              <a:t>Parent Consultation evenings: 22</a:t>
            </a:r>
            <a:r>
              <a:rPr lang="en-GB" sz="2000" b="1" baseline="30000" dirty="0" smtClean="0">
                <a:solidFill>
                  <a:srgbClr val="1B05BB"/>
                </a:solidFill>
              </a:rPr>
              <a:t>nd</a:t>
            </a:r>
            <a:r>
              <a:rPr lang="en-GB" sz="2000" b="1" dirty="0" smtClean="0">
                <a:solidFill>
                  <a:srgbClr val="1B05BB"/>
                </a:solidFill>
              </a:rPr>
              <a:t> and 24</a:t>
            </a:r>
            <a:r>
              <a:rPr lang="en-GB" sz="2000" b="1" baseline="30000" dirty="0" smtClean="0">
                <a:solidFill>
                  <a:srgbClr val="1B05BB"/>
                </a:solidFill>
              </a:rPr>
              <a:t>th</a:t>
            </a:r>
            <a:r>
              <a:rPr lang="en-GB" sz="2000" b="1" dirty="0" smtClean="0">
                <a:solidFill>
                  <a:srgbClr val="1B05BB"/>
                </a:solidFill>
              </a:rPr>
              <a:t> October </a:t>
            </a:r>
            <a:r>
              <a:rPr lang="en-GB" sz="2000" dirty="0" smtClean="0">
                <a:solidFill>
                  <a:srgbClr val="1B05BB"/>
                </a:solidFill>
              </a:rPr>
              <a:t>(format to be confirmed</a:t>
            </a:r>
            <a:r>
              <a:rPr lang="en-GB" sz="2000" dirty="0">
                <a:solidFill>
                  <a:srgbClr val="1B05BB"/>
                </a:solidFill>
              </a:rPr>
              <a:t>)</a:t>
            </a:r>
            <a:endParaRPr lang="en-GB" sz="2000" dirty="0" smtClean="0">
              <a:solidFill>
                <a:srgbClr val="1B05BB"/>
              </a:solidFill>
            </a:endParaRPr>
          </a:p>
          <a:p>
            <a:pPr marL="285750" indent="-285750">
              <a:buFont typeface="Arial" panose="020B0604020202020204" pitchFamily="34" charset="0"/>
              <a:buChar char="•"/>
            </a:pPr>
            <a:r>
              <a:rPr lang="en-US" sz="2000" b="1" dirty="0" smtClean="0">
                <a:solidFill>
                  <a:srgbClr val="1B05BB"/>
                </a:solidFill>
              </a:rPr>
              <a:t>Christmas nativity date: Friday 13</a:t>
            </a:r>
            <a:r>
              <a:rPr lang="en-US" sz="2000" b="1" baseline="30000" dirty="0" smtClean="0">
                <a:solidFill>
                  <a:srgbClr val="1B05BB"/>
                </a:solidFill>
              </a:rPr>
              <a:t>th</a:t>
            </a:r>
            <a:r>
              <a:rPr lang="en-US" sz="2000" b="1" dirty="0" smtClean="0">
                <a:solidFill>
                  <a:srgbClr val="1B05BB"/>
                </a:solidFill>
              </a:rPr>
              <a:t> December at 2:30pm</a:t>
            </a:r>
            <a:endParaRPr lang="en-US" sz="1600" b="1" dirty="0">
              <a:solidFill>
                <a:srgbClr val="1B05BB"/>
              </a:solidFill>
            </a:endParaRPr>
          </a:p>
          <a:p>
            <a:pPr marL="285750" indent="-285750">
              <a:buFont typeface="Arial" panose="020B0604020202020204" pitchFamily="34" charset="0"/>
              <a:buChar char="•"/>
            </a:pPr>
            <a:r>
              <a:rPr lang="en-US" sz="2000" b="1" dirty="0" smtClean="0">
                <a:solidFill>
                  <a:srgbClr val="1B05BB"/>
                </a:solidFill>
              </a:rPr>
              <a:t>Parents/</a:t>
            </a:r>
            <a:r>
              <a:rPr lang="en-US" sz="2000" b="1" dirty="0" err="1" smtClean="0">
                <a:solidFill>
                  <a:srgbClr val="1B05BB"/>
                </a:solidFill>
              </a:rPr>
              <a:t>carers</a:t>
            </a:r>
            <a:r>
              <a:rPr lang="en-US" sz="2000" b="1" dirty="0" smtClean="0">
                <a:solidFill>
                  <a:srgbClr val="1B05BB"/>
                </a:solidFill>
              </a:rPr>
              <a:t> will also be invited to Class Liturgies later in the year</a:t>
            </a:r>
            <a:endParaRPr lang="en-GB" sz="2000" b="1" dirty="0" smtClean="0">
              <a:solidFill>
                <a:srgbClr val="1B05BB"/>
              </a:solidFill>
            </a:endParaRPr>
          </a:p>
          <a:p>
            <a:pPr marL="285750" indent="-285750">
              <a:buFont typeface="Arial" panose="020B0604020202020204" pitchFamily="34" charset="0"/>
              <a:buChar char="•"/>
            </a:pPr>
            <a:endParaRPr lang="en-GB" sz="1200" b="1" dirty="0">
              <a:solidFill>
                <a:srgbClr val="1B05BB"/>
              </a:solidFill>
            </a:endParaRPr>
          </a:p>
          <a:p>
            <a:pPr algn="ctr"/>
            <a:r>
              <a:rPr lang="en-US" sz="2000" b="1" dirty="0" smtClean="0">
                <a:solidFill>
                  <a:srgbClr val="1B05BB"/>
                </a:solidFill>
              </a:rPr>
              <a:t>This </a:t>
            </a:r>
            <a:r>
              <a:rPr lang="en-US" sz="2000" b="1" dirty="0" err="1" smtClean="0">
                <a:solidFill>
                  <a:srgbClr val="1B05BB"/>
                </a:solidFill>
              </a:rPr>
              <a:t>Powerpoint</a:t>
            </a:r>
            <a:r>
              <a:rPr lang="en-US" sz="2000" b="1" dirty="0" smtClean="0">
                <a:solidFill>
                  <a:srgbClr val="1B05BB"/>
                </a:solidFill>
              </a:rPr>
              <a:t> </a:t>
            </a:r>
            <a:r>
              <a:rPr lang="en-US" sz="2000" b="1" dirty="0">
                <a:solidFill>
                  <a:srgbClr val="1B05BB"/>
                </a:solidFill>
              </a:rPr>
              <a:t>is available on the school website: </a:t>
            </a:r>
            <a:r>
              <a:rPr lang="en-GB" sz="2000" dirty="0">
                <a:solidFill>
                  <a:srgbClr val="1B05BB"/>
                </a:solidFill>
                <a:hlinkClick r:id="rId3"/>
              </a:rPr>
              <a:t>https://</a:t>
            </a:r>
            <a:r>
              <a:rPr lang="en-GB" sz="2000" dirty="0" smtClean="0">
                <a:solidFill>
                  <a:srgbClr val="1B05BB"/>
                </a:solidFill>
                <a:hlinkClick r:id="rId3"/>
              </a:rPr>
              <a:t>www.st-helens-inf.essex.sch.uk/curriculum-information-evening-for-parents-2024-25/</a:t>
            </a:r>
            <a:endParaRPr lang="en-GB" sz="2000" dirty="0" smtClean="0">
              <a:solidFill>
                <a:srgbClr val="1B05BB"/>
              </a:solidFill>
            </a:endParaRPr>
          </a:p>
          <a:p>
            <a:pPr algn="ctr"/>
            <a:endParaRPr lang="en-GB" sz="2000" dirty="0">
              <a:solidFill>
                <a:srgbClr val="FF0000"/>
              </a:solidFill>
            </a:endParaRPr>
          </a:p>
          <a:p>
            <a:pPr marL="285750" indent="-285750">
              <a:buFont typeface="Arial" panose="020B0604020202020204" pitchFamily="34" charset="0"/>
              <a:buChar char="•"/>
            </a:pPr>
            <a:endParaRPr lang="en-GB" sz="2000" b="1" dirty="0" smtClean="0">
              <a:solidFill>
                <a:srgbClr val="1B05BB"/>
              </a:solidFill>
            </a:endParaRPr>
          </a:p>
          <a:p>
            <a:endParaRPr lang="en-GB" dirty="0">
              <a:solidFill>
                <a:srgbClr val="1B05BB"/>
              </a:solidFill>
            </a:endParaRPr>
          </a:p>
        </p:txBody>
      </p:sp>
      <p:pic>
        <p:nvPicPr>
          <p:cNvPr id="3" name="Picture 2"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274638"/>
            <a:ext cx="1080120" cy="1143000"/>
          </a:xfrm>
          <a:prstGeom prst="rect">
            <a:avLst/>
          </a:prstGeom>
          <a:noFill/>
          <a:ln>
            <a:noFill/>
          </a:ln>
        </p:spPr>
      </p:pic>
      <p:pic>
        <p:nvPicPr>
          <p:cNvPr id="4" name="Picture 3"/>
          <p:cNvPicPr/>
          <p:nvPr/>
        </p:nvPicPr>
        <p:blipFill>
          <a:blip r:embed="rId5" cstate="print"/>
          <a:srcRect/>
          <a:stretch>
            <a:fillRect/>
          </a:stretch>
        </p:blipFill>
        <p:spPr bwMode="auto">
          <a:xfrm>
            <a:off x="7740352" y="137687"/>
            <a:ext cx="1296144" cy="1325989"/>
          </a:xfrm>
          <a:prstGeom prst="rect">
            <a:avLst/>
          </a:prstGeom>
          <a:noFill/>
          <a:ln w="0" algn="in">
            <a:noFill/>
            <a:miter lim="800000"/>
            <a:headEnd/>
            <a:tailEnd/>
          </a:ln>
        </p:spPr>
      </p:pic>
    </p:spTree>
    <p:extLst>
      <p:ext uri="{BB962C8B-B14F-4D97-AF65-F5344CB8AC3E}">
        <p14:creationId xmlns:p14="http://schemas.microsoft.com/office/powerpoint/2010/main" val="3459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smtClean="0">
                <a:solidFill>
                  <a:srgbClr val="0000FF"/>
                </a:solidFill>
                <a:latin typeface="+mn-lt"/>
              </a:rPr>
              <a:t>Reception Teachers: 2024-25</a:t>
            </a:r>
            <a:endParaRPr lang="en-GB" b="1" dirty="0">
              <a:solidFill>
                <a:srgbClr val="0000FF"/>
              </a:solidFill>
              <a:latin typeface="+mn-lt"/>
            </a:endParaRPr>
          </a:p>
        </p:txBody>
      </p:sp>
      <p:sp>
        <p:nvSpPr>
          <p:cNvPr id="7171" name="Content Placeholder 2"/>
          <p:cNvSpPr>
            <a:spLocks noGrp="1"/>
          </p:cNvSpPr>
          <p:nvPr>
            <p:ph idx="1"/>
          </p:nvPr>
        </p:nvSpPr>
        <p:spPr>
          <a:xfrm>
            <a:off x="449515" y="1762408"/>
            <a:ext cx="8229600" cy="4525963"/>
          </a:xfrm>
        </p:spPr>
        <p:txBody>
          <a:bodyPr>
            <a:normAutofit/>
          </a:bodyPr>
          <a:lstStyle/>
          <a:p>
            <a:r>
              <a:rPr lang="en-GB" altLang="en-US" sz="2800" b="1" dirty="0" smtClean="0">
                <a:solidFill>
                  <a:schemeClr val="bg1"/>
                </a:solidFill>
              </a:rPr>
              <a:t>Class RR</a:t>
            </a:r>
            <a:r>
              <a:rPr lang="en-GB" altLang="en-US" sz="2800" dirty="0" smtClean="0">
                <a:solidFill>
                  <a:schemeClr val="bg1"/>
                </a:solidFill>
              </a:rPr>
              <a:t>: Mrs Seaman</a:t>
            </a:r>
          </a:p>
          <a:p>
            <a:pPr marL="1371600" lvl="3" indent="0">
              <a:buNone/>
            </a:pPr>
            <a:r>
              <a:rPr lang="en-US" altLang="en-US" sz="1600" dirty="0" smtClean="0">
                <a:solidFill>
                  <a:schemeClr val="bg1"/>
                </a:solidFill>
              </a:rPr>
              <a:t>       </a:t>
            </a:r>
            <a:r>
              <a:rPr lang="en-US" altLang="en-US" sz="2800" dirty="0" smtClean="0">
                <a:solidFill>
                  <a:schemeClr val="bg1"/>
                </a:solidFill>
              </a:rPr>
              <a:t>Mrs Harding</a:t>
            </a:r>
            <a:endParaRPr lang="en-GB" altLang="en-US" sz="2800" dirty="0" smtClean="0">
              <a:solidFill>
                <a:schemeClr val="bg1"/>
              </a:solidFill>
            </a:endParaRPr>
          </a:p>
          <a:p>
            <a:endParaRPr lang="en-GB" altLang="en-US" sz="2800" dirty="0" smtClean="0">
              <a:solidFill>
                <a:schemeClr val="bg1"/>
              </a:solidFill>
            </a:endParaRPr>
          </a:p>
          <a:p>
            <a:pPr marL="0" indent="0">
              <a:buNone/>
            </a:pPr>
            <a:endParaRPr lang="en-GB" altLang="en-US" sz="2800" dirty="0" smtClean="0">
              <a:solidFill>
                <a:schemeClr val="bg1"/>
              </a:solidFill>
            </a:endParaRPr>
          </a:p>
          <a:p>
            <a:r>
              <a:rPr lang="en-GB" altLang="en-US" sz="2800" b="1" dirty="0" smtClean="0">
                <a:solidFill>
                  <a:schemeClr val="bg1"/>
                </a:solidFill>
              </a:rPr>
              <a:t>Class RS</a:t>
            </a:r>
            <a:r>
              <a:rPr lang="en-GB" altLang="en-US" sz="2800" dirty="0" smtClean="0">
                <a:solidFill>
                  <a:schemeClr val="bg1"/>
                </a:solidFill>
              </a:rPr>
              <a:t>: Miss </a:t>
            </a:r>
            <a:r>
              <a:rPr lang="en-GB" altLang="en-US" sz="2800" dirty="0" err="1" smtClean="0">
                <a:solidFill>
                  <a:schemeClr val="bg1"/>
                </a:solidFill>
              </a:rPr>
              <a:t>Rideout</a:t>
            </a:r>
            <a:endParaRPr lang="en-GB" altLang="en-US" sz="2800" dirty="0" smtClean="0">
              <a:solidFill>
                <a:schemeClr val="bg1"/>
              </a:solidFill>
            </a:endParaRPr>
          </a:p>
          <a:p>
            <a:pPr marL="1371600" lvl="3" indent="0">
              <a:buNone/>
            </a:pPr>
            <a:r>
              <a:rPr lang="en-US" altLang="en-US" sz="2800" dirty="0" smtClean="0">
                <a:solidFill>
                  <a:schemeClr val="bg1"/>
                </a:solidFill>
              </a:rPr>
              <a:t>    </a:t>
            </a:r>
            <a:r>
              <a:rPr lang="en-US" altLang="en-US" sz="2800" dirty="0" err="1" smtClean="0">
                <a:solidFill>
                  <a:schemeClr val="bg1"/>
                </a:solidFill>
              </a:rPr>
              <a:t>Mrs</a:t>
            </a:r>
            <a:r>
              <a:rPr lang="en-US" altLang="en-US" sz="2800" dirty="0" smtClean="0">
                <a:solidFill>
                  <a:schemeClr val="bg1"/>
                </a:solidFill>
              </a:rPr>
              <a:t> Spinks</a:t>
            </a:r>
            <a:endParaRPr lang="en-GB" altLang="en-US" sz="2800" dirty="0" smtClean="0">
              <a:solidFill>
                <a:schemeClr val="bg1"/>
              </a:solidFill>
            </a:endParaRPr>
          </a:p>
          <a:p>
            <a:endParaRPr lang="en-GB" altLang="en-US" sz="2800" dirty="0" smtClean="0">
              <a:solidFill>
                <a:schemeClr val="bg1"/>
              </a:solidFill>
            </a:endParaRPr>
          </a:p>
          <a:p>
            <a:r>
              <a:rPr lang="en-GB" altLang="en-US" sz="2800" b="1" dirty="0" smtClean="0">
                <a:solidFill>
                  <a:schemeClr val="bg1"/>
                </a:solidFill>
              </a:rPr>
              <a:t>EYFS Leader</a:t>
            </a:r>
            <a:r>
              <a:rPr lang="en-GB" altLang="en-US" sz="2800" dirty="0" smtClean="0">
                <a:solidFill>
                  <a:schemeClr val="bg1"/>
                </a:solidFill>
              </a:rPr>
              <a:t>: Mrs Seaman</a:t>
            </a:r>
          </a:p>
        </p:txBody>
      </p:sp>
      <p:pic>
        <p:nvPicPr>
          <p:cNvPr id="7172" name="Picture 5" descr="image0.jpeg"/>
          <p:cNvPicPr>
            <a:picLocks noChangeAspect="1" noChangeArrowheads="1"/>
          </p:cNvPicPr>
          <p:nvPr/>
        </p:nvPicPr>
        <p:blipFill rotWithShape="1">
          <a:blip r:embed="rId2">
            <a:extLst>
              <a:ext uri="{28A0092B-C50C-407E-A947-70E740481C1C}">
                <a14:useLocalDpi xmlns:a14="http://schemas.microsoft.com/office/drawing/2010/main" val="0"/>
              </a:ext>
            </a:extLst>
          </a:blip>
          <a:srcRect l="9755" r="15842"/>
          <a:stretch/>
        </p:blipFill>
        <p:spPr bwMode="auto">
          <a:xfrm>
            <a:off x="4335052" y="1801524"/>
            <a:ext cx="1080120" cy="1234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8" descr="Image preview"/>
          <p:cNvPicPr>
            <a:picLocks noChangeAspect="1" noChangeArrowheads="1"/>
          </p:cNvPicPr>
          <p:nvPr/>
        </p:nvPicPr>
        <p:blipFill rotWithShape="1">
          <a:blip r:embed="rId3">
            <a:extLst>
              <a:ext uri="{28A0092B-C50C-407E-A947-70E740481C1C}">
                <a14:useLocalDpi xmlns:a14="http://schemas.microsoft.com/office/drawing/2010/main" val="0"/>
              </a:ext>
            </a:extLst>
          </a:blip>
          <a:srcRect l="26266" r="26690" b="20088"/>
          <a:stretch/>
        </p:blipFill>
        <p:spPr bwMode="auto">
          <a:xfrm>
            <a:off x="4427984" y="3687232"/>
            <a:ext cx="1008112" cy="1285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0758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0793"/>
            <a:ext cx="7772400" cy="939976"/>
          </a:xfrm>
        </p:spPr>
        <p:txBody>
          <a:bodyPr>
            <a:normAutofit/>
          </a:bodyPr>
          <a:lstStyle/>
          <a:p>
            <a:r>
              <a:rPr lang="en-GB" sz="4000" b="1" dirty="0" smtClean="0">
                <a:solidFill>
                  <a:srgbClr val="1B05BB"/>
                </a:solidFill>
              </a:rPr>
              <a:t>Attendance</a:t>
            </a:r>
            <a:endParaRPr lang="en-GB" sz="4000" b="1" dirty="0">
              <a:solidFill>
                <a:srgbClr val="1B05BB"/>
              </a:solidFill>
            </a:endParaRPr>
          </a:p>
        </p:txBody>
      </p:sp>
      <p:sp>
        <p:nvSpPr>
          <p:cNvPr id="3" name="Subtitle 2"/>
          <p:cNvSpPr>
            <a:spLocks noGrp="1"/>
          </p:cNvSpPr>
          <p:nvPr>
            <p:ph type="subTitle" idx="1"/>
          </p:nvPr>
        </p:nvSpPr>
        <p:spPr>
          <a:xfrm>
            <a:off x="463080" y="1124745"/>
            <a:ext cx="7992888" cy="6236448"/>
          </a:xfrm>
        </p:spPr>
        <p:txBody>
          <a:bodyPr>
            <a:normAutofit fontScale="25000" lnSpcReduction="20000"/>
          </a:bodyPr>
          <a:lstStyle/>
          <a:p>
            <a:r>
              <a:rPr lang="en-US" sz="6400" dirty="0">
                <a:solidFill>
                  <a:srgbClr val="1B05BB"/>
                </a:solidFill>
              </a:rPr>
              <a:t>At St Helen’s Catholic Infant School, we believe in developing good patterns of attendance </a:t>
            </a:r>
            <a:r>
              <a:rPr lang="en-US" sz="6400" dirty="0" smtClean="0">
                <a:solidFill>
                  <a:srgbClr val="1B05BB"/>
                </a:solidFill>
              </a:rPr>
              <a:t>to ensure children reach their full potential. Children with highest percentages of attendance and punctuality do better academically than those with low percentages of attendance and punctuality.</a:t>
            </a:r>
            <a:endParaRPr lang="en-GB" sz="6400" b="1" dirty="0" smtClean="0">
              <a:solidFill>
                <a:srgbClr val="1B05BB"/>
              </a:solidFill>
            </a:endParaRPr>
          </a:p>
          <a:p>
            <a:endParaRPr lang="en-GB" sz="6400" b="1" dirty="0" smtClean="0"/>
          </a:p>
          <a:p>
            <a:r>
              <a:rPr lang="en-GB" sz="6400" b="1" dirty="0" smtClean="0">
                <a:solidFill>
                  <a:srgbClr val="1B05BB"/>
                </a:solidFill>
              </a:rPr>
              <a:t>Legal expectation: 96%+</a:t>
            </a:r>
          </a:p>
          <a:p>
            <a:pPr algn="l"/>
            <a:r>
              <a:rPr lang="en-GB" sz="6400" b="1" dirty="0" smtClean="0">
                <a:solidFill>
                  <a:srgbClr val="1B05BB"/>
                </a:solidFill>
              </a:rPr>
              <a:t>At St Helen’s Catholic Infant School</a:t>
            </a:r>
          </a:p>
          <a:p>
            <a:pPr marL="685800" indent="-685800" algn="l">
              <a:buFont typeface="Arial" panose="020B0604020202020204" pitchFamily="34" charset="0"/>
              <a:buChar char="•"/>
            </a:pPr>
            <a:r>
              <a:rPr lang="en-US" sz="6400" b="1" dirty="0" smtClean="0">
                <a:solidFill>
                  <a:srgbClr val="1B05BB"/>
                </a:solidFill>
              </a:rPr>
              <a:t>Classes compete for the highest attendance and this is celebrated in the weekly newsletter</a:t>
            </a:r>
            <a:endParaRPr lang="en-GB" sz="6400" b="1" dirty="0" smtClean="0">
              <a:solidFill>
                <a:srgbClr val="1B05BB"/>
              </a:solidFill>
            </a:endParaRPr>
          </a:p>
          <a:p>
            <a:pPr marL="685800" indent="-685800" algn="l">
              <a:buFont typeface="Arial" panose="020B0604020202020204" pitchFamily="34" charset="0"/>
              <a:buChar char="•"/>
            </a:pPr>
            <a:r>
              <a:rPr lang="en-GB" sz="6400" b="1" dirty="0" smtClean="0">
                <a:solidFill>
                  <a:srgbClr val="1B05BB"/>
                </a:solidFill>
              </a:rPr>
              <a:t>Attendance and punctuality is recorded and discussed at Parent Consultations each term </a:t>
            </a:r>
          </a:p>
          <a:p>
            <a:pPr marL="685800" indent="-685800" algn="l">
              <a:buFont typeface="Arial" panose="020B0604020202020204" pitchFamily="34" charset="0"/>
              <a:buChar char="•"/>
            </a:pPr>
            <a:r>
              <a:rPr lang="en-US" sz="6400" b="1" dirty="0" smtClean="0">
                <a:solidFill>
                  <a:srgbClr val="1B05BB"/>
                </a:solidFill>
              </a:rPr>
              <a:t>Attendance is recorded and commented on in children’s end of year reports</a:t>
            </a:r>
            <a:endParaRPr lang="en-GB" sz="6400" b="1" dirty="0" smtClean="0">
              <a:solidFill>
                <a:srgbClr val="1B05BB"/>
              </a:solidFill>
            </a:endParaRPr>
          </a:p>
          <a:p>
            <a:pPr algn="l"/>
            <a:r>
              <a:rPr lang="en-GB" sz="6400" b="1" dirty="0">
                <a:solidFill>
                  <a:srgbClr val="1B05BB"/>
                </a:solidFill>
              </a:rPr>
              <a:t>When children’s attendance/punctuality drops below:</a:t>
            </a:r>
          </a:p>
          <a:p>
            <a:pPr marL="685800" indent="-685800" algn="l">
              <a:buFont typeface="Arial" panose="020B0604020202020204" pitchFamily="34" charset="0"/>
              <a:buChar char="•"/>
            </a:pPr>
            <a:r>
              <a:rPr lang="en-GB" sz="6400" b="1" dirty="0" smtClean="0">
                <a:solidFill>
                  <a:srgbClr val="1B05BB"/>
                </a:solidFill>
              </a:rPr>
              <a:t>A letter is sent home each term to inform parents of the drop in attendance, where necessary</a:t>
            </a:r>
          </a:p>
          <a:p>
            <a:pPr marL="685800" indent="-685800" algn="l">
              <a:buFont typeface="Arial" panose="020B0604020202020204" pitchFamily="34" charset="0"/>
              <a:buChar char="•"/>
            </a:pPr>
            <a:r>
              <a:rPr lang="en-GB" sz="6400" b="1" dirty="0" smtClean="0">
                <a:solidFill>
                  <a:srgbClr val="1B05BB"/>
                </a:solidFill>
              </a:rPr>
              <a:t>If there is no improvement, parents are invited to a meeting with the </a:t>
            </a:r>
            <a:r>
              <a:rPr lang="en-GB" sz="6400" b="1" dirty="0" err="1" smtClean="0">
                <a:solidFill>
                  <a:srgbClr val="1B05BB"/>
                </a:solidFill>
              </a:rPr>
              <a:t>Headteacher</a:t>
            </a:r>
            <a:r>
              <a:rPr lang="en-GB" sz="6400" b="1" dirty="0" smtClean="0">
                <a:solidFill>
                  <a:srgbClr val="1B05BB"/>
                </a:solidFill>
              </a:rPr>
              <a:t> and an action plan is created</a:t>
            </a:r>
          </a:p>
          <a:p>
            <a:pPr marL="685800" indent="-685800" algn="l">
              <a:buFont typeface="Arial" panose="020B0604020202020204" pitchFamily="34" charset="0"/>
              <a:buChar char="•"/>
            </a:pPr>
            <a:r>
              <a:rPr lang="en-GB" sz="6400" b="1" dirty="0" smtClean="0">
                <a:solidFill>
                  <a:srgbClr val="1B05BB"/>
                </a:solidFill>
              </a:rPr>
              <a:t>If there is still no improvement, the Local </a:t>
            </a:r>
            <a:r>
              <a:rPr lang="en-GB" sz="6400" b="1" dirty="0">
                <a:solidFill>
                  <a:srgbClr val="1B05BB"/>
                </a:solidFill>
              </a:rPr>
              <a:t>A</a:t>
            </a:r>
            <a:r>
              <a:rPr lang="en-GB" sz="6400" b="1" dirty="0" smtClean="0">
                <a:solidFill>
                  <a:srgbClr val="1B05BB"/>
                </a:solidFill>
              </a:rPr>
              <a:t>uthority are contacted and parents are invited to  meeting with the Attendance Officer to discuss ways to improve attendance</a:t>
            </a:r>
          </a:p>
          <a:p>
            <a:pPr marL="685800" indent="-685800" algn="l">
              <a:buFont typeface="Arial" panose="020B0604020202020204" pitchFamily="34" charset="0"/>
              <a:buChar char="•"/>
            </a:pPr>
            <a:r>
              <a:rPr lang="en-GB" sz="6400" b="1" dirty="0">
                <a:solidFill>
                  <a:srgbClr val="1B05BB"/>
                </a:solidFill>
              </a:rPr>
              <a:t>Unauthorised absence may result in the school referring to the Local Authority for sanctions and/or legal </a:t>
            </a:r>
            <a:r>
              <a:rPr lang="en-GB" sz="6400" b="1" dirty="0" smtClean="0">
                <a:solidFill>
                  <a:srgbClr val="1B05BB"/>
                </a:solidFill>
              </a:rPr>
              <a:t>proceedings</a:t>
            </a:r>
          </a:p>
          <a:p>
            <a:pPr marL="685800" indent="-685800" algn="l">
              <a:buFont typeface="Arial" panose="020B0604020202020204" pitchFamily="34" charset="0"/>
              <a:buChar char="•"/>
            </a:pPr>
            <a:endParaRPr lang="en-GB" sz="6400" b="1" dirty="0">
              <a:solidFill>
                <a:srgbClr val="1B05BB"/>
              </a:solidFill>
            </a:endParaRPr>
          </a:p>
          <a:p>
            <a:pPr algn="l"/>
            <a:r>
              <a:rPr lang="en-GB" sz="6400" b="1" dirty="0" smtClean="0">
                <a:solidFill>
                  <a:srgbClr val="1B05BB"/>
                </a:solidFill>
              </a:rPr>
              <a:t>Please Note: The </a:t>
            </a:r>
            <a:r>
              <a:rPr lang="en-GB" sz="6400" b="1" dirty="0" err="1" smtClean="0">
                <a:solidFill>
                  <a:srgbClr val="1B05BB"/>
                </a:solidFill>
              </a:rPr>
              <a:t>Headteacher</a:t>
            </a:r>
            <a:r>
              <a:rPr lang="en-GB" sz="6400" b="1" dirty="0" smtClean="0">
                <a:solidFill>
                  <a:srgbClr val="1B05BB"/>
                </a:solidFill>
              </a:rPr>
              <a:t> refers to the Attendance Policy when responding to all applications for Leave of Absence. This is available via the website: Parents - Attendance</a:t>
            </a:r>
          </a:p>
          <a:p>
            <a:endParaRPr lang="en-GB" sz="6400" b="1" dirty="0"/>
          </a:p>
          <a:p>
            <a:endParaRPr lang="en-GB" sz="2400" b="1" dirty="0" smtClean="0"/>
          </a:p>
          <a:p>
            <a:endParaRPr lang="en-GB" sz="2400" b="1" dirty="0"/>
          </a:p>
          <a:p>
            <a:endParaRPr lang="en-GB" sz="2400" b="1" dirty="0" smtClean="0"/>
          </a:p>
          <a:p>
            <a:endParaRPr lang="en-GB" sz="2400" b="1" dirty="0"/>
          </a:p>
          <a:p>
            <a:endParaRPr lang="en-GB" sz="2400" b="1" dirty="0" smtClean="0"/>
          </a:p>
          <a:p>
            <a:r>
              <a:rPr lang="en-GB" sz="2400" b="1" dirty="0" smtClean="0">
                <a:hlinkClick r:id="rId2"/>
              </a:rPr>
              <a:t>/</a:t>
            </a:r>
            <a:endParaRPr lang="en-GB" sz="2400" b="1" dirty="0"/>
          </a:p>
          <a:p>
            <a:endParaRPr lang="en-GB" sz="4400" b="1" dirty="0">
              <a:solidFill>
                <a:srgbClr val="1B05BB"/>
              </a:solidFill>
            </a:endParaRPr>
          </a:p>
        </p:txBody>
      </p:sp>
      <p:pic>
        <p:nvPicPr>
          <p:cNvPr id="4" name="Picture 3"/>
          <p:cNvPicPr/>
          <p:nvPr/>
        </p:nvPicPr>
        <p:blipFill>
          <a:blip r:embed="rId3" cstate="print"/>
          <a:srcRect/>
          <a:stretch>
            <a:fillRect/>
          </a:stretch>
        </p:blipFill>
        <p:spPr bwMode="auto">
          <a:xfrm>
            <a:off x="8028384" y="184309"/>
            <a:ext cx="715616" cy="940436"/>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1"/>
            <a:ext cx="720080" cy="936104"/>
          </a:xfrm>
          <a:prstGeom prst="rect">
            <a:avLst/>
          </a:prstGeom>
          <a:noFill/>
          <a:ln>
            <a:noFill/>
          </a:ln>
        </p:spPr>
      </p:pic>
    </p:spTree>
    <p:extLst>
      <p:ext uri="{BB962C8B-B14F-4D97-AF65-F5344CB8AC3E}">
        <p14:creationId xmlns:p14="http://schemas.microsoft.com/office/powerpoint/2010/main" val="2649311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1B05BB"/>
                </a:solidFill>
              </a:rPr>
              <a:t>Behaviour</a:t>
            </a:r>
            <a:endParaRPr lang="en-GB" b="1" dirty="0">
              <a:solidFill>
                <a:srgbClr val="1B05BB"/>
              </a:solidFill>
            </a:endParaRPr>
          </a:p>
        </p:txBody>
      </p:sp>
      <p:sp>
        <p:nvSpPr>
          <p:cNvPr id="3" name="Content Placeholder 2"/>
          <p:cNvSpPr>
            <a:spLocks noGrp="1"/>
          </p:cNvSpPr>
          <p:nvPr>
            <p:ph idx="1"/>
          </p:nvPr>
        </p:nvSpPr>
        <p:spPr>
          <a:xfrm>
            <a:off x="457200" y="1600200"/>
            <a:ext cx="8229600" cy="4853136"/>
          </a:xfrm>
        </p:spPr>
        <p:txBody>
          <a:bodyPr>
            <a:normAutofit/>
          </a:bodyPr>
          <a:lstStyle/>
          <a:p>
            <a:pPr marL="0" indent="0" algn="just">
              <a:buNone/>
            </a:pPr>
            <a:r>
              <a:rPr lang="en-GB" sz="2400" dirty="0" smtClean="0">
                <a:solidFill>
                  <a:srgbClr val="1B05BB"/>
                </a:solidFill>
              </a:rPr>
              <a:t>Good behaviour in our school is rewarded in lots of ways! We give out stickers, house points and children can have their peg moved onto the Golden Face!</a:t>
            </a:r>
          </a:p>
          <a:p>
            <a:pPr marL="0" indent="0" algn="just">
              <a:buNone/>
            </a:pPr>
            <a:endParaRPr lang="en-GB" sz="2400" dirty="0">
              <a:solidFill>
                <a:srgbClr val="1B05BB"/>
              </a:solidFill>
            </a:endParaRPr>
          </a:p>
          <a:p>
            <a:pPr marL="0" indent="0" algn="just">
              <a:buNone/>
            </a:pPr>
            <a:r>
              <a:rPr lang="en-GB" sz="2400" dirty="0" smtClean="0">
                <a:solidFill>
                  <a:srgbClr val="1B05BB"/>
                </a:solidFill>
              </a:rPr>
              <a:t>The peg system consists of four faces. Everyday children start on the yellow smiley face. If children need lots of reminders to follow rules, they may have their peg moved down to a straight face or a sad face. When they then makes good choices, they have their peg moved back up to the yellow smiley face.</a:t>
            </a:r>
          </a:p>
          <a:p>
            <a:pPr marL="0" indent="0" algn="just">
              <a:buNone/>
            </a:pPr>
            <a:endParaRPr lang="en-GB" sz="2400" dirty="0">
              <a:solidFill>
                <a:srgbClr val="1B05BB"/>
              </a:solidFill>
            </a:endParaRPr>
          </a:p>
          <a:p>
            <a:pPr marL="0" indent="0" algn="just">
              <a:buNone/>
            </a:pPr>
            <a:r>
              <a:rPr lang="en-GB" sz="2400" dirty="0" smtClean="0">
                <a:solidFill>
                  <a:srgbClr val="1B05BB"/>
                </a:solidFill>
              </a:rPr>
              <a:t>Behaviour Policy is available vis school website: </a:t>
            </a:r>
            <a:r>
              <a:rPr lang="en-GB" sz="2400" b="1" dirty="0" smtClean="0">
                <a:solidFill>
                  <a:srgbClr val="1B05BB"/>
                </a:solidFill>
              </a:rPr>
              <a:t>Key Information – Safeguarding – Safeguarding Policies</a:t>
            </a:r>
            <a:endParaRPr lang="en-GB" sz="2400" b="1" dirty="0">
              <a:solidFill>
                <a:srgbClr val="1B05BB"/>
              </a:solidFill>
            </a:endParaRPr>
          </a:p>
        </p:txBody>
      </p:sp>
      <p:pic>
        <p:nvPicPr>
          <p:cNvPr id="4" name="Picture 3"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2062"/>
            <a:ext cx="1224136" cy="1368152"/>
          </a:xfrm>
          <a:prstGeom prst="rect">
            <a:avLst/>
          </a:prstGeom>
          <a:noFill/>
          <a:ln>
            <a:noFill/>
          </a:ln>
        </p:spPr>
      </p:pic>
      <p:pic>
        <p:nvPicPr>
          <p:cNvPr id="5" name="Picture 4"/>
          <p:cNvPicPr/>
          <p:nvPr/>
        </p:nvPicPr>
        <p:blipFill>
          <a:blip r:embed="rId3" cstate="print"/>
          <a:srcRect/>
          <a:stretch>
            <a:fillRect/>
          </a:stretch>
        </p:blipFill>
        <p:spPr bwMode="auto">
          <a:xfrm>
            <a:off x="7596336" y="374819"/>
            <a:ext cx="1296144" cy="1325989"/>
          </a:xfrm>
          <a:prstGeom prst="rect">
            <a:avLst/>
          </a:prstGeom>
          <a:noFill/>
          <a:ln w="0" algn="in">
            <a:noFill/>
            <a:miter lim="800000"/>
            <a:headEnd/>
            <a:tailEnd/>
          </a:ln>
        </p:spPr>
      </p:pic>
    </p:spTree>
    <p:extLst>
      <p:ext uri="{BB962C8B-B14F-4D97-AF65-F5344CB8AC3E}">
        <p14:creationId xmlns:p14="http://schemas.microsoft.com/office/powerpoint/2010/main" val="3325833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6600" b="1" dirty="0" smtClean="0">
                <a:solidFill>
                  <a:srgbClr val="1B05BB"/>
                </a:solidFill>
              </a:rPr>
              <a:t>Routines</a:t>
            </a:r>
            <a:endParaRPr lang="en-GB" sz="6600" b="1" dirty="0">
              <a:solidFill>
                <a:srgbClr val="1B05BB"/>
              </a:solidFill>
            </a:endParaRPr>
          </a:p>
        </p:txBody>
      </p:sp>
      <p:sp>
        <p:nvSpPr>
          <p:cNvPr id="3" name="Subtitle 2"/>
          <p:cNvSpPr>
            <a:spLocks noGrp="1"/>
          </p:cNvSpPr>
          <p:nvPr>
            <p:ph type="subTitle" idx="1"/>
          </p:nvPr>
        </p:nvSpPr>
        <p:spPr>
          <a:xfrm>
            <a:off x="539552" y="1886987"/>
            <a:ext cx="7344816" cy="4350325"/>
          </a:xfrm>
        </p:spPr>
        <p:txBody>
          <a:bodyPr>
            <a:noAutofit/>
          </a:bodyPr>
          <a:lstStyle/>
          <a:p>
            <a:pPr algn="l">
              <a:defRPr/>
            </a:pPr>
            <a:r>
              <a:rPr lang="en-GB" altLang="en-US" sz="1800" b="1" dirty="0" smtClean="0">
                <a:solidFill>
                  <a:srgbClr val="1B05BB"/>
                </a:solidFill>
              </a:rPr>
              <a:t>Start of day – Self registration, fine and gross motor activities on tables</a:t>
            </a:r>
            <a:endParaRPr lang="en-GB" altLang="en-US" sz="1800" b="1" dirty="0">
              <a:solidFill>
                <a:srgbClr val="1B05BB"/>
              </a:solidFill>
            </a:endParaRPr>
          </a:p>
          <a:p>
            <a:pPr algn="l">
              <a:defRPr/>
            </a:pPr>
            <a:r>
              <a:rPr lang="en-GB" altLang="en-US" sz="1800" b="1" dirty="0" smtClean="0">
                <a:solidFill>
                  <a:srgbClr val="1B05BB"/>
                </a:solidFill>
              </a:rPr>
              <a:t>Prayer </a:t>
            </a:r>
            <a:endParaRPr lang="en-GB" altLang="en-US" sz="1800" b="1" dirty="0">
              <a:solidFill>
                <a:srgbClr val="1B05BB"/>
              </a:solidFill>
            </a:endParaRPr>
          </a:p>
          <a:p>
            <a:pPr algn="l">
              <a:defRPr/>
            </a:pPr>
            <a:r>
              <a:rPr lang="en-GB" altLang="en-US" sz="1800" b="1" dirty="0" smtClean="0">
                <a:solidFill>
                  <a:srgbClr val="1B05BB"/>
                </a:solidFill>
              </a:rPr>
              <a:t>Focused Literacy and Phonic learning</a:t>
            </a:r>
            <a:endParaRPr lang="en-GB" altLang="en-US" sz="1800" b="1" dirty="0">
              <a:solidFill>
                <a:srgbClr val="1B05BB"/>
              </a:solidFill>
            </a:endParaRPr>
          </a:p>
          <a:p>
            <a:pPr algn="l">
              <a:defRPr/>
            </a:pPr>
            <a:r>
              <a:rPr lang="en-US" altLang="en-US" sz="1800" b="1" dirty="0" smtClean="0">
                <a:solidFill>
                  <a:srgbClr val="1B05BB"/>
                </a:solidFill>
              </a:rPr>
              <a:t>Child initiated and adult-led activities</a:t>
            </a:r>
            <a:endParaRPr lang="en-GB" altLang="en-US" sz="1800" b="1" dirty="0" smtClean="0">
              <a:solidFill>
                <a:srgbClr val="1B05BB"/>
              </a:solidFill>
            </a:endParaRPr>
          </a:p>
          <a:p>
            <a:pPr algn="l">
              <a:defRPr/>
            </a:pPr>
            <a:r>
              <a:rPr lang="en-GB" altLang="en-US" sz="1800" b="1" i="1" dirty="0" smtClean="0">
                <a:solidFill>
                  <a:srgbClr val="1B05BB"/>
                </a:solidFill>
              </a:rPr>
              <a:t>BREAK</a:t>
            </a:r>
          </a:p>
          <a:p>
            <a:pPr algn="l">
              <a:defRPr/>
            </a:pPr>
            <a:r>
              <a:rPr lang="en-GB" altLang="en-US" sz="1800" b="1" dirty="0" smtClean="0">
                <a:solidFill>
                  <a:srgbClr val="1B05BB"/>
                </a:solidFill>
              </a:rPr>
              <a:t>Focused Maths learning</a:t>
            </a:r>
          </a:p>
          <a:p>
            <a:pPr algn="l">
              <a:defRPr/>
            </a:pPr>
            <a:r>
              <a:rPr lang="en-GB" altLang="en-US" sz="1800" b="1" dirty="0" smtClean="0">
                <a:solidFill>
                  <a:srgbClr val="1B05BB"/>
                </a:solidFill>
              </a:rPr>
              <a:t>Child </a:t>
            </a:r>
            <a:r>
              <a:rPr lang="en-GB" altLang="en-US" sz="1800" b="1" dirty="0">
                <a:solidFill>
                  <a:srgbClr val="1B05BB"/>
                </a:solidFill>
              </a:rPr>
              <a:t>initiated and adult-led </a:t>
            </a:r>
            <a:r>
              <a:rPr lang="en-GB" altLang="en-US" sz="1800" b="1" dirty="0" smtClean="0">
                <a:solidFill>
                  <a:srgbClr val="1B05BB"/>
                </a:solidFill>
              </a:rPr>
              <a:t>activities</a:t>
            </a:r>
            <a:endParaRPr lang="en-GB" altLang="en-US" sz="1800" b="1" dirty="0">
              <a:solidFill>
                <a:srgbClr val="1B05BB"/>
              </a:solidFill>
            </a:endParaRPr>
          </a:p>
          <a:p>
            <a:pPr algn="l">
              <a:defRPr/>
            </a:pPr>
            <a:r>
              <a:rPr lang="en-GB" altLang="en-US" sz="1800" b="1" i="1" dirty="0" smtClean="0">
                <a:solidFill>
                  <a:srgbClr val="1B05BB"/>
                </a:solidFill>
              </a:rPr>
              <a:t>LUNCH</a:t>
            </a:r>
            <a:endParaRPr lang="en-GB" altLang="en-US" sz="1800" b="1" i="1" dirty="0">
              <a:solidFill>
                <a:srgbClr val="1B05BB"/>
              </a:solidFill>
            </a:endParaRPr>
          </a:p>
          <a:p>
            <a:pPr algn="l">
              <a:defRPr/>
            </a:pPr>
            <a:r>
              <a:rPr lang="en-GB" altLang="en-US" sz="1800" b="1" dirty="0" smtClean="0">
                <a:solidFill>
                  <a:srgbClr val="1B05BB"/>
                </a:solidFill>
              </a:rPr>
              <a:t>Focused RE/Understanding the World/PSED input</a:t>
            </a:r>
            <a:endParaRPr lang="en-GB" altLang="en-US" sz="1800" b="1" dirty="0">
              <a:solidFill>
                <a:srgbClr val="1B05BB"/>
              </a:solidFill>
            </a:endParaRPr>
          </a:p>
          <a:p>
            <a:pPr algn="l">
              <a:defRPr/>
            </a:pPr>
            <a:r>
              <a:rPr lang="en-GB" altLang="en-US" sz="1800" b="1" dirty="0" smtClean="0">
                <a:solidFill>
                  <a:srgbClr val="1B05BB"/>
                </a:solidFill>
              </a:rPr>
              <a:t>A mixture </a:t>
            </a:r>
            <a:r>
              <a:rPr lang="en-GB" altLang="en-US" sz="1800" b="1" dirty="0">
                <a:solidFill>
                  <a:srgbClr val="1B05BB"/>
                </a:solidFill>
              </a:rPr>
              <a:t>of child initiated and </a:t>
            </a:r>
            <a:r>
              <a:rPr lang="en-GB" altLang="en-US" sz="1800" b="1" dirty="0" smtClean="0">
                <a:solidFill>
                  <a:srgbClr val="1B05BB"/>
                </a:solidFill>
              </a:rPr>
              <a:t>adult-led activities</a:t>
            </a:r>
            <a:endParaRPr lang="en-GB" altLang="en-US" sz="1800" b="1" dirty="0">
              <a:solidFill>
                <a:srgbClr val="1B05BB"/>
              </a:solidFill>
            </a:endParaRPr>
          </a:p>
          <a:p>
            <a:pPr algn="l">
              <a:defRPr/>
            </a:pPr>
            <a:r>
              <a:rPr lang="en-GB" altLang="en-US" sz="1800" b="1" dirty="0" err="1">
                <a:solidFill>
                  <a:srgbClr val="1B05BB"/>
                </a:solidFill>
              </a:rPr>
              <a:t>Storytime</a:t>
            </a:r>
            <a:r>
              <a:rPr lang="en-GB" altLang="en-US" sz="1800" b="1" dirty="0">
                <a:solidFill>
                  <a:srgbClr val="1B05BB"/>
                </a:solidFill>
              </a:rPr>
              <a:t> </a:t>
            </a:r>
            <a:r>
              <a:rPr lang="en-GB" altLang="en-US" sz="1800" b="1" dirty="0" smtClean="0">
                <a:solidFill>
                  <a:srgbClr val="1B05BB"/>
                </a:solidFill>
              </a:rPr>
              <a:t>or </a:t>
            </a:r>
            <a:r>
              <a:rPr lang="en-GB" altLang="en-US" sz="1800" b="1" dirty="0">
                <a:solidFill>
                  <a:srgbClr val="1B05BB"/>
                </a:solidFill>
              </a:rPr>
              <a:t>Circle time </a:t>
            </a:r>
            <a:endParaRPr lang="en-GB" altLang="en-US" sz="1800" b="1" dirty="0" smtClean="0">
              <a:solidFill>
                <a:srgbClr val="1B05BB"/>
              </a:solidFill>
            </a:endParaRPr>
          </a:p>
          <a:p>
            <a:pPr algn="l">
              <a:defRPr/>
            </a:pPr>
            <a:r>
              <a:rPr lang="en-GB" altLang="en-US" sz="1800" b="1" dirty="0" smtClean="0">
                <a:solidFill>
                  <a:srgbClr val="1B05BB"/>
                </a:solidFill>
              </a:rPr>
              <a:t>Getting </a:t>
            </a:r>
            <a:r>
              <a:rPr lang="en-GB" altLang="en-US" sz="1800" b="1" dirty="0">
                <a:solidFill>
                  <a:srgbClr val="1B05BB"/>
                </a:solidFill>
              </a:rPr>
              <a:t>ready for home time</a:t>
            </a:r>
          </a:p>
          <a:p>
            <a:pPr algn="l">
              <a:defRPr/>
            </a:pPr>
            <a:r>
              <a:rPr lang="en-GB" altLang="en-US" sz="1800" b="1" dirty="0">
                <a:solidFill>
                  <a:srgbClr val="1B05BB"/>
                </a:solidFill>
              </a:rPr>
              <a:t>S</a:t>
            </a:r>
            <a:r>
              <a:rPr lang="en-GB" altLang="en-US" sz="1800" b="1" dirty="0" smtClean="0">
                <a:solidFill>
                  <a:srgbClr val="1B05BB"/>
                </a:solidFill>
              </a:rPr>
              <a:t>chool finishes</a:t>
            </a:r>
          </a:p>
          <a:p>
            <a:pPr algn="l">
              <a:defRPr/>
            </a:pPr>
            <a:endParaRPr lang="en-GB" altLang="en-US" sz="1800" dirty="0">
              <a:solidFill>
                <a:schemeClr val="bg1"/>
              </a:solidFill>
            </a:endParaRPr>
          </a:p>
        </p:txBody>
      </p:sp>
      <p:pic>
        <p:nvPicPr>
          <p:cNvPr id="4" name="Picture 3"/>
          <p:cNvPicPr/>
          <p:nvPr/>
        </p:nvPicPr>
        <p:blipFill>
          <a:blip r:embed="rId2" cstate="print"/>
          <a:srcRect/>
          <a:stretch>
            <a:fillRect/>
          </a:stretch>
        </p:blipFill>
        <p:spPr bwMode="auto">
          <a:xfrm>
            <a:off x="7740352" y="374819"/>
            <a:ext cx="1152128" cy="1325989"/>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052" y="188640"/>
            <a:ext cx="1224136" cy="1512168"/>
          </a:xfrm>
          <a:prstGeom prst="rect">
            <a:avLst/>
          </a:prstGeom>
          <a:noFill/>
          <a:ln>
            <a:noFill/>
          </a:ln>
        </p:spPr>
      </p:pic>
    </p:spTree>
    <p:extLst>
      <p:ext uri="{BB962C8B-B14F-4D97-AF65-F5344CB8AC3E}">
        <p14:creationId xmlns:p14="http://schemas.microsoft.com/office/powerpoint/2010/main" val="45328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81128"/>
          </a:xfrm>
        </p:spPr>
        <p:txBody>
          <a:bodyPr>
            <a:normAutofit fontScale="85000" lnSpcReduction="10000"/>
          </a:bodyPr>
          <a:lstStyle/>
          <a:p>
            <a:pPr>
              <a:lnSpc>
                <a:spcPct val="80000"/>
              </a:lnSpc>
            </a:pPr>
            <a:r>
              <a:rPr lang="en-GB" altLang="en-US" sz="2400" dirty="0">
                <a:solidFill>
                  <a:srgbClr val="1B05BB"/>
                </a:solidFill>
              </a:rPr>
              <a:t>Each area of learning and development is implemented through planned, purposeful play and through a mix of adult-led and child-initiated </a:t>
            </a:r>
            <a:r>
              <a:rPr lang="en-GB" altLang="en-US" sz="2400" dirty="0" smtClean="0">
                <a:solidFill>
                  <a:srgbClr val="1B05BB"/>
                </a:solidFill>
              </a:rPr>
              <a:t>activities. </a:t>
            </a:r>
          </a:p>
          <a:p>
            <a:pPr>
              <a:lnSpc>
                <a:spcPct val="80000"/>
              </a:lnSpc>
            </a:pPr>
            <a:r>
              <a:rPr lang="en-GB" altLang="en-US" sz="2400" dirty="0" smtClean="0">
                <a:solidFill>
                  <a:srgbClr val="1B05BB"/>
                </a:solidFill>
              </a:rPr>
              <a:t>RE twice a week; 10% curriculum time</a:t>
            </a:r>
            <a:endParaRPr lang="en-GB" altLang="en-US" sz="2400" dirty="0">
              <a:solidFill>
                <a:srgbClr val="1B05BB"/>
              </a:solidFill>
            </a:endParaRPr>
          </a:p>
          <a:p>
            <a:r>
              <a:rPr lang="en-GB" sz="2400" dirty="0" smtClean="0">
                <a:solidFill>
                  <a:srgbClr val="1B05BB"/>
                </a:solidFill>
              </a:rPr>
              <a:t>By </a:t>
            </a:r>
            <a:r>
              <a:rPr lang="en-GB" sz="2400" dirty="0">
                <a:solidFill>
                  <a:srgbClr val="1B05BB"/>
                </a:solidFill>
              </a:rPr>
              <a:t>the end of the year </a:t>
            </a:r>
            <a:r>
              <a:rPr lang="en-GB" sz="2400" dirty="0" smtClean="0">
                <a:solidFill>
                  <a:srgbClr val="1B05BB"/>
                </a:solidFill>
              </a:rPr>
              <a:t>your </a:t>
            </a:r>
            <a:r>
              <a:rPr lang="en-GB" sz="2400" dirty="0">
                <a:solidFill>
                  <a:srgbClr val="1B05BB"/>
                </a:solidFill>
              </a:rPr>
              <a:t>child will be assessed against the Early Learning </a:t>
            </a:r>
            <a:r>
              <a:rPr lang="en-GB" sz="2400" dirty="0" smtClean="0">
                <a:solidFill>
                  <a:srgbClr val="1B05BB"/>
                </a:solidFill>
              </a:rPr>
              <a:t>Goals</a:t>
            </a:r>
            <a:endParaRPr lang="en-GB" sz="2400" dirty="0">
              <a:solidFill>
                <a:srgbClr val="1B05BB"/>
              </a:solidFill>
            </a:endParaRPr>
          </a:p>
          <a:p>
            <a:pPr marL="0" indent="0">
              <a:lnSpc>
                <a:spcPct val="80000"/>
              </a:lnSpc>
              <a:buNone/>
            </a:pPr>
            <a:r>
              <a:rPr lang="en-GB" altLang="en-US" sz="2400" dirty="0" smtClean="0">
                <a:solidFill>
                  <a:srgbClr val="1B05BB"/>
                </a:solidFill>
              </a:rPr>
              <a:t>Reading – </a:t>
            </a:r>
            <a:r>
              <a:rPr lang="en-GB" altLang="en-US" sz="2400" dirty="0" smtClean="0">
                <a:solidFill>
                  <a:srgbClr val="FF0000"/>
                </a:solidFill>
              </a:rPr>
              <a:t>they need to be reading</a:t>
            </a:r>
            <a:r>
              <a:rPr lang="en-GB" altLang="en-US" sz="2400" dirty="0">
                <a:solidFill>
                  <a:srgbClr val="FF0000"/>
                </a:solidFill>
              </a:rPr>
              <a:t> </a:t>
            </a:r>
            <a:r>
              <a:rPr lang="en-GB" altLang="en-US" sz="2400" dirty="0" smtClean="0">
                <a:solidFill>
                  <a:srgbClr val="FF0000"/>
                </a:solidFill>
              </a:rPr>
              <a:t>Phase 4 Set 1 books by the end of the year.</a:t>
            </a:r>
          </a:p>
          <a:p>
            <a:pPr marL="0" indent="0">
              <a:lnSpc>
                <a:spcPct val="80000"/>
              </a:lnSpc>
              <a:buNone/>
            </a:pPr>
            <a:r>
              <a:rPr lang="en-GB" altLang="en-US" sz="2400" dirty="0" smtClean="0">
                <a:solidFill>
                  <a:srgbClr val="1B05BB"/>
                </a:solidFill>
              </a:rPr>
              <a:t>Writing – They need to be able to</a:t>
            </a:r>
            <a:r>
              <a:rPr lang="en-GB" altLang="en-US" sz="2400" dirty="0">
                <a:solidFill>
                  <a:srgbClr val="1B05BB"/>
                </a:solidFill>
              </a:rPr>
              <a:t> </a:t>
            </a:r>
            <a:r>
              <a:rPr lang="en-GB" altLang="en-US" sz="2400" dirty="0" smtClean="0">
                <a:solidFill>
                  <a:srgbClr val="1B05BB"/>
                </a:solidFill>
              </a:rPr>
              <a:t>write a sentence with plausible spelling attempts. </a:t>
            </a:r>
          </a:p>
          <a:p>
            <a:pPr marL="0" indent="0">
              <a:lnSpc>
                <a:spcPct val="80000"/>
              </a:lnSpc>
              <a:buNone/>
            </a:pPr>
            <a:r>
              <a:rPr lang="en-GB" altLang="en-US" sz="2400" dirty="0" smtClean="0">
                <a:solidFill>
                  <a:srgbClr val="1B05BB"/>
                </a:solidFill>
              </a:rPr>
              <a:t>Maths – They need to be able to work with numbers up to 20.</a:t>
            </a:r>
          </a:p>
          <a:p>
            <a:pPr marL="0" indent="0">
              <a:lnSpc>
                <a:spcPct val="80000"/>
              </a:lnSpc>
              <a:buNone/>
            </a:pPr>
            <a:endParaRPr lang="en-GB" altLang="en-US" sz="2400" dirty="0" smtClean="0">
              <a:solidFill>
                <a:srgbClr val="FF0000"/>
              </a:solidFill>
            </a:endParaRPr>
          </a:p>
          <a:p>
            <a:pPr marL="0" indent="0">
              <a:lnSpc>
                <a:spcPct val="80000"/>
              </a:lnSpc>
              <a:buNone/>
            </a:pPr>
            <a:r>
              <a:rPr lang="en-US" altLang="en-US" sz="2400" b="1" dirty="0" smtClean="0">
                <a:solidFill>
                  <a:srgbClr val="1B05BB"/>
                </a:solidFill>
              </a:rPr>
              <a:t>Each week you can keep up with what your child is learning via the year group page on the website</a:t>
            </a:r>
            <a:r>
              <a:rPr lang="en-US" altLang="en-US" sz="2400" b="1" dirty="0">
                <a:solidFill>
                  <a:srgbClr val="1B05BB"/>
                </a:solidFill>
              </a:rPr>
              <a:t>: </a:t>
            </a:r>
            <a:r>
              <a:rPr lang="en-US" altLang="en-US" sz="2400" dirty="0">
                <a:solidFill>
                  <a:srgbClr val="1B05BB"/>
                </a:solidFill>
                <a:hlinkClick r:id="rId2"/>
              </a:rPr>
              <a:t>https://www.st-helens-inf.essex.sch.uk/reception</a:t>
            </a:r>
            <a:r>
              <a:rPr lang="en-US" altLang="en-US" sz="2400" dirty="0" smtClean="0">
                <a:solidFill>
                  <a:srgbClr val="1B05BB"/>
                </a:solidFill>
                <a:hlinkClick r:id="rId2"/>
              </a:rPr>
              <a:t>/</a:t>
            </a:r>
            <a:endParaRPr lang="en-US" altLang="en-US" sz="2400" dirty="0" smtClean="0">
              <a:solidFill>
                <a:srgbClr val="1B05BB"/>
              </a:solidFill>
            </a:endParaRPr>
          </a:p>
          <a:p>
            <a:pPr marL="0" indent="0">
              <a:lnSpc>
                <a:spcPct val="80000"/>
              </a:lnSpc>
              <a:buNone/>
            </a:pPr>
            <a:endParaRPr lang="en-US" altLang="en-US" sz="2400" b="1" dirty="0">
              <a:solidFill>
                <a:srgbClr val="FF0000"/>
              </a:solidFill>
            </a:endParaRPr>
          </a:p>
          <a:p>
            <a:pPr marL="0" indent="0">
              <a:lnSpc>
                <a:spcPct val="120000"/>
              </a:lnSpc>
              <a:buNone/>
            </a:pPr>
            <a:r>
              <a:rPr lang="en-US" altLang="en-US" sz="2400" b="1" dirty="0" smtClean="0">
                <a:solidFill>
                  <a:srgbClr val="1B05BB"/>
                </a:solidFill>
              </a:rPr>
              <a:t>This year’s Curriculum Map can be found on the website</a:t>
            </a:r>
            <a:r>
              <a:rPr lang="en-US" altLang="en-US" sz="2400" b="1" dirty="0">
                <a:solidFill>
                  <a:srgbClr val="1B05BB"/>
                </a:solidFill>
              </a:rPr>
              <a:t>: </a:t>
            </a:r>
            <a:endParaRPr lang="en-US" altLang="en-US" sz="2400" b="1" dirty="0" smtClean="0">
              <a:solidFill>
                <a:srgbClr val="1B05BB"/>
              </a:solidFill>
            </a:endParaRPr>
          </a:p>
          <a:p>
            <a:pPr marL="0" indent="0">
              <a:lnSpc>
                <a:spcPct val="120000"/>
              </a:lnSpc>
              <a:buNone/>
            </a:pPr>
            <a:r>
              <a:rPr lang="en-US" altLang="en-US" sz="2400" dirty="0" smtClean="0">
                <a:solidFill>
                  <a:srgbClr val="FF0000"/>
                </a:solidFill>
                <a:hlinkClick r:id="rId3"/>
              </a:rPr>
              <a:t>https</a:t>
            </a:r>
            <a:r>
              <a:rPr lang="en-US" altLang="en-US" sz="2400" dirty="0">
                <a:solidFill>
                  <a:srgbClr val="FF0000"/>
                </a:solidFill>
                <a:hlinkClick r:id="rId3"/>
              </a:rPr>
              <a:t>://</a:t>
            </a:r>
            <a:r>
              <a:rPr lang="en-US" altLang="en-US" sz="2400" dirty="0" smtClean="0">
                <a:solidFill>
                  <a:srgbClr val="FF0000"/>
                </a:solidFill>
                <a:hlinkClick r:id="rId3"/>
              </a:rPr>
              <a:t>www.st-helens-inf.essex.sch.uk/curriculum-information-2024-2025/</a:t>
            </a:r>
            <a:endParaRPr lang="en-US" altLang="en-US" sz="2400" dirty="0" smtClean="0">
              <a:solidFill>
                <a:srgbClr val="FF0000"/>
              </a:solidFill>
            </a:endParaRPr>
          </a:p>
        </p:txBody>
      </p:sp>
      <p:sp>
        <p:nvSpPr>
          <p:cNvPr id="4" name="Title 1"/>
          <p:cNvSpPr txBox="1">
            <a:spLocks/>
          </p:cNvSpPr>
          <p:nvPr/>
        </p:nvSpPr>
        <p:spPr>
          <a:xfrm>
            <a:off x="971600" y="374819"/>
            <a:ext cx="7772400" cy="1037957"/>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6600" b="1" dirty="0" smtClean="0">
                <a:solidFill>
                  <a:srgbClr val="1B05BB"/>
                </a:solidFill>
              </a:rPr>
              <a:t>Curriculum</a:t>
            </a:r>
            <a:endParaRPr lang="en-GB" sz="6600" b="1" dirty="0">
              <a:solidFill>
                <a:srgbClr val="1B05BB"/>
              </a:solidFill>
            </a:endParaRPr>
          </a:p>
        </p:txBody>
      </p:sp>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080120" cy="1224136"/>
          </a:xfrm>
          <a:prstGeom prst="rect">
            <a:avLst/>
          </a:prstGeom>
          <a:noFill/>
          <a:ln>
            <a:noFill/>
          </a:ln>
        </p:spPr>
      </p:pic>
      <p:pic>
        <p:nvPicPr>
          <p:cNvPr id="6" name="Picture 5"/>
          <p:cNvPicPr/>
          <p:nvPr/>
        </p:nvPicPr>
        <p:blipFill>
          <a:blip r:embed="rId5" cstate="print"/>
          <a:srcRect/>
          <a:stretch>
            <a:fillRect/>
          </a:stretch>
        </p:blipFill>
        <p:spPr bwMode="auto">
          <a:xfrm>
            <a:off x="7668344" y="180499"/>
            <a:ext cx="1296144" cy="1325989"/>
          </a:xfrm>
          <a:prstGeom prst="rect">
            <a:avLst/>
          </a:prstGeom>
          <a:noFill/>
          <a:ln w="0" algn="in">
            <a:noFill/>
            <a:miter lim="800000"/>
            <a:headEnd/>
            <a:tailEnd/>
          </a:ln>
        </p:spPr>
      </p:pic>
    </p:spTree>
    <p:extLst>
      <p:ext uri="{BB962C8B-B14F-4D97-AF65-F5344CB8AC3E}">
        <p14:creationId xmlns:p14="http://schemas.microsoft.com/office/powerpoint/2010/main" val="3108642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3200" b="1" dirty="0">
                <a:solidFill>
                  <a:srgbClr val="1B05BB"/>
                </a:solidFill>
              </a:rPr>
              <a:t>Reading</a:t>
            </a:r>
          </a:p>
        </p:txBody>
      </p:sp>
      <p:sp>
        <p:nvSpPr>
          <p:cNvPr id="3" name="Subtitle 2"/>
          <p:cNvSpPr>
            <a:spLocks noGrp="1"/>
          </p:cNvSpPr>
          <p:nvPr>
            <p:ph type="subTitle" idx="1"/>
          </p:nvPr>
        </p:nvSpPr>
        <p:spPr>
          <a:xfrm>
            <a:off x="43702" y="1511547"/>
            <a:ext cx="9144000" cy="4782373"/>
          </a:xfrm>
        </p:spPr>
        <p:txBody>
          <a:bodyPr>
            <a:normAutofit/>
          </a:bodyPr>
          <a:lstStyle/>
          <a:p>
            <a:r>
              <a:rPr lang="en-GB" sz="2000" dirty="0">
                <a:solidFill>
                  <a:srgbClr val="1B05BB"/>
                </a:solidFill>
              </a:rPr>
              <a:t>During their reading sessions, each child will complete a reading related task. </a:t>
            </a:r>
          </a:p>
          <a:p>
            <a:r>
              <a:rPr lang="en-US" sz="2000" dirty="0">
                <a:solidFill>
                  <a:srgbClr val="1B05BB"/>
                </a:solidFill>
              </a:rPr>
              <a:t>They should always have </a:t>
            </a:r>
            <a:r>
              <a:rPr lang="en-US" sz="2000" dirty="0" smtClean="0">
                <a:solidFill>
                  <a:srgbClr val="1B05BB"/>
                </a:solidFill>
              </a:rPr>
              <a:t>2 books </a:t>
            </a:r>
            <a:r>
              <a:rPr lang="en-US" sz="2000" dirty="0">
                <a:solidFill>
                  <a:srgbClr val="1B05BB"/>
                </a:solidFill>
              </a:rPr>
              <a:t>in their book bag:</a:t>
            </a:r>
          </a:p>
          <a:p>
            <a:endParaRPr lang="en-GB" sz="2000" dirty="0">
              <a:solidFill>
                <a:srgbClr val="1B05BB"/>
              </a:solidFill>
            </a:endParaRPr>
          </a:p>
          <a:p>
            <a:r>
              <a:rPr lang="en-GB" sz="2000" dirty="0">
                <a:solidFill>
                  <a:srgbClr val="1B05BB"/>
                </a:solidFill>
              </a:rPr>
              <a:t>Their </a:t>
            </a:r>
            <a:r>
              <a:rPr lang="en-GB" sz="2000" b="1" dirty="0">
                <a:solidFill>
                  <a:srgbClr val="1B05BB"/>
                </a:solidFill>
              </a:rPr>
              <a:t>Little </a:t>
            </a:r>
            <a:r>
              <a:rPr lang="en-GB" sz="2000" b="1" dirty="0" err="1">
                <a:solidFill>
                  <a:srgbClr val="1B05BB"/>
                </a:solidFill>
              </a:rPr>
              <a:t>Wandle</a:t>
            </a:r>
            <a:r>
              <a:rPr lang="en-GB" sz="2000" b="1" dirty="0">
                <a:solidFill>
                  <a:srgbClr val="1B05BB"/>
                </a:solidFill>
              </a:rPr>
              <a:t> Guided Reading book</a:t>
            </a:r>
            <a:r>
              <a:rPr lang="en-GB" sz="2000" dirty="0">
                <a:solidFill>
                  <a:srgbClr val="1B05BB"/>
                </a:solidFill>
              </a:rPr>
              <a:t>.</a:t>
            </a:r>
          </a:p>
          <a:p>
            <a:endParaRPr lang="en-GB" sz="2000" dirty="0">
              <a:solidFill>
                <a:srgbClr val="1B05BB"/>
              </a:solidFill>
            </a:endParaRPr>
          </a:p>
          <a:p>
            <a:r>
              <a:rPr lang="en-US" sz="2000" dirty="0" smtClean="0">
                <a:solidFill>
                  <a:srgbClr val="1B05BB"/>
                </a:solidFill>
              </a:rPr>
              <a:t>Their class library book, which they will swap once a week.</a:t>
            </a:r>
            <a:endParaRPr lang="en-US" sz="2000" dirty="0">
              <a:solidFill>
                <a:srgbClr val="1B05BB"/>
              </a:solidFill>
            </a:endParaRPr>
          </a:p>
          <a:p>
            <a:endParaRPr lang="en-GB" sz="2000" dirty="0">
              <a:solidFill>
                <a:srgbClr val="1B05BB"/>
              </a:solidFill>
            </a:endParaRPr>
          </a:p>
          <a:p>
            <a:r>
              <a:rPr lang="en-GB" sz="2000" dirty="0">
                <a:solidFill>
                  <a:srgbClr val="1B05BB"/>
                </a:solidFill>
              </a:rPr>
              <a:t>Please make a note in their yellow diary each time you hear your child read. </a:t>
            </a:r>
            <a:r>
              <a:rPr lang="en-GB" sz="2000" b="1" dirty="0">
                <a:solidFill>
                  <a:srgbClr val="1B05BB"/>
                </a:solidFill>
              </a:rPr>
              <a:t>Only reading related messages go in the yellow diary.</a:t>
            </a:r>
          </a:p>
          <a:p>
            <a:endParaRPr lang="en-GB" sz="2000" b="1" dirty="0">
              <a:solidFill>
                <a:srgbClr val="FF0000"/>
              </a:solidFill>
            </a:endParaRPr>
          </a:p>
        </p:txBody>
      </p:sp>
      <p:pic>
        <p:nvPicPr>
          <p:cNvPr id="4" name="Picture 3"/>
          <p:cNvPicPr/>
          <p:nvPr/>
        </p:nvPicPr>
        <p:blipFill>
          <a:blip r:embed="rId3" cstate="print"/>
          <a:srcRect/>
          <a:stretch>
            <a:fillRect/>
          </a:stretch>
        </p:blipFill>
        <p:spPr bwMode="auto">
          <a:xfrm>
            <a:off x="7740352" y="159017"/>
            <a:ext cx="1296144" cy="1253759"/>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224136" cy="1368152"/>
          </a:xfrm>
          <a:prstGeom prst="rect">
            <a:avLst/>
          </a:prstGeom>
          <a:noFill/>
          <a:ln>
            <a:noFill/>
          </a:ln>
        </p:spPr>
      </p:pic>
    </p:spTree>
    <p:extLst>
      <p:ext uri="{BB962C8B-B14F-4D97-AF65-F5344CB8AC3E}">
        <p14:creationId xmlns:p14="http://schemas.microsoft.com/office/powerpoint/2010/main" val="355496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b="1" dirty="0">
              <a:solidFill>
                <a:srgbClr val="1B05BB"/>
              </a:solidFill>
            </a:endParaRPr>
          </a:p>
          <a:p>
            <a:endParaRPr lang="en-GB" dirty="0" smtClean="0"/>
          </a:p>
          <a:p>
            <a:endParaRPr lang="en-GB" dirty="0"/>
          </a:p>
          <a:p>
            <a:pPr marL="0" indent="0">
              <a:buNone/>
            </a:pPr>
            <a:endParaRPr lang="en-GB" dirty="0" smtClean="0"/>
          </a:p>
          <a:p>
            <a:pPr marL="0" indent="0">
              <a:buNone/>
            </a:pPr>
            <a:endParaRPr lang="en-GB" dirty="0"/>
          </a:p>
        </p:txBody>
      </p:sp>
      <p:sp>
        <p:nvSpPr>
          <p:cNvPr id="4" name="Title 1"/>
          <p:cNvSpPr>
            <a:spLocks noGrp="1"/>
          </p:cNvSpPr>
          <p:nvPr>
            <p:ph type="title"/>
          </p:nvPr>
        </p:nvSpPr>
        <p:spPr/>
        <p:txBody>
          <a:bodyPr>
            <a:normAutofit/>
          </a:bodyPr>
          <a:lstStyle/>
          <a:p>
            <a:r>
              <a:rPr lang="en-GB" sz="2800" b="1" dirty="0" smtClean="0">
                <a:solidFill>
                  <a:srgbClr val="1B05BB"/>
                </a:solidFill>
              </a:rPr>
              <a:t>RSHE</a:t>
            </a:r>
            <a:endParaRPr lang="en-GB" sz="2800" b="1" dirty="0">
              <a:solidFill>
                <a:srgbClr val="1B05BB"/>
              </a:solidFill>
            </a:endParaRPr>
          </a:p>
        </p:txBody>
      </p:sp>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9499"/>
            <a:ext cx="936104" cy="941229"/>
          </a:xfrm>
          <a:prstGeom prst="rect">
            <a:avLst/>
          </a:prstGeom>
          <a:noFill/>
          <a:ln>
            <a:noFill/>
          </a:ln>
        </p:spPr>
      </p:pic>
      <p:pic>
        <p:nvPicPr>
          <p:cNvPr id="6" name="Picture 5"/>
          <p:cNvPicPr/>
          <p:nvPr/>
        </p:nvPicPr>
        <p:blipFill>
          <a:blip r:embed="rId4" cstate="print"/>
          <a:srcRect/>
          <a:stretch>
            <a:fillRect/>
          </a:stretch>
        </p:blipFill>
        <p:spPr bwMode="auto">
          <a:xfrm>
            <a:off x="8100392" y="63799"/>
            <a:ext cx="792088" cy="916929"/>
          </a:xfrm>
          <a:prstGeom prst="rect">
            <a:avLst/>
          </a:prstGeom>
          <a:noFill/>
          <a:ln w="0" algn="in">
            <a:noFill/>
            <a:miter lim="800000"/>
            <a:headEnd/>
            <a:tailEnd/>
          </a:ln>
        </p:spPr>
      </p:pic>
      <p:sp>
        <p:nvSpPr>
          <p:cNvPr id="2" name="Rectangle 1"/>
          <p:cNvSpPr/>
          <p:nvPr/>
        </p:nvSpPr>
        <p:spPr>
          <a:xfrm>
            <a:off x="372700" y="980728"/>
            <a:ext cx="8795320" cy="5909310"/>
          </a:xfrm>
          <a:prstGeom prst="rect">
            <a:avLst/>
          </a:prstGeom>
        </p:spPr>
        <p:txBody>
          <a:bodyPr wrap="square">
            <a:spAutoFit/>
          </a:bodyPr>
          <a:lstStyle/>
          <a:p>
            <a:pPr fontAlgn="t"/>
            <a:r>
              <a:rPr lang="en-GB" b="1" dirty="0" smtClean="0">
                <a:solidFill>
                  <a:srgbClr val="1B05BB"/>
                </a:solidFill>
              </a:rPr>
              <a:t>What </a:t>
            </a:r>
            <a:r>
              <a:rPr lang="en-GB" b="1" dirty="0">
                <a:solidFill>
                  <a:srgbClr val="1B05BB"/>
                </a:solidFill>
              </a:rPr>
              <a:t>is it about?</a:t>
            </a:r>
            <a:endParaRPr lang="en-GB" dirty="0">
              <a:solidFill>
                <a:srgbClr val="1B05BB"/>
              </a:solidFill>
            </a:endParaRPr>
          </a:p>
          <a:p>
            <a:pPr fontAlgn="t"/>
            <a:r>
              <a:rPr lang="en-GB" dirty="0">
                <a:solidFill>
                  <a:srgbClr val="1B05BB"/>
                </a:solidFill>
              </a:rPr>
              <a:t>•Came into effect in September 2020</a:t>
            </a:r>
          </a:p>
          <a:p>
            <a:pPr fontAlgn="t"/>
            <a:r>
              <a:rPr lang="en-GB" dirty="0">
                <a:solidFill>
                  <a:srgbClr val="1B05BB"/>
                </a:solidFill>
              </a:rPr>
              <a:t>•20 years since the last review of the curriculum – the world has changed</a:t>
            </a:r>
          </a:p>
          <a:p>
            <a:pPr fontAlgn="t"/>
            <a:r>
              <a:rPr lang="en-GB" dirty="0">
                <a:solidFill>
                  <a:srgbClr val="1B05BB"/>
                </a:solidFill>
              </a:rPr>
              <a:t>•Relationships </a:t>
            </a:r>
            <a:r>
              <a:rPr lang="en-GB" dirty="0" smtClean="0">
                <a:solidFill>
                  <a:srgbClr val="1B05BB"/>
                </a:solidFill>
              </a:rPr>
              <a:t>Education and Health Education </a:t>
            </a:r>
            <a:r>
              <a:rPr lang="en-GB" dirty="0">
                <a:solidFill>
                  <a:srgbClr val="1B05BB"/>
                </a:solidFill>
              </a:rPr>
              <a:t>in primary schools</a:t>
            </a:r>
          </a:p>
          <a:p>
            <a:pPr fontAlgn="t"/>
            <a:r>
              <a:rPr lang="en-GB" dirty="0" smtClean="0">
                <a:solidFill>
                  <a:srgbClr val="1B05BB"/>
                </a:solidFill>
              </a:rPr>
              <a:t>•</a:t>
            </a:r>
            <a:r>
              <a:rPr lang="en-GB" dirty="0">
                <a:solidFill>
                  <a:srgbClr val="1B05BB"/>
                </a:solidFill>
              </a:rPr>
              <a:t>This guidance is for all primary schools including academies and faith based schools.</a:t>
            </a:r>
          </a:p>
          <a:p>
            <a:pPr fontAlgn="t"/>
            <a:r>
              <a:rPr lang="en-GB" dirty="0">
                <a:solidFill>
                  <a:srgbClr val="1B05BB"/>
                </a:solidFill>
              </a:rPr>
              <a:t> </a:t>
            </a:r>
          </a:p>
          <a:p>
            <a:pPr fontAlgn="t"/>
            <a:r>
              <a:rPr lang="en-GB" dirty="0">
                <a:solidFill>
                  <a:srgbClr val="1B05BB"/>
                </a:solidFill>
              </a:rPr>
              <a:t> </a:t>
            </a:r>
            <a:r>
              <a:rPr lang="en-GB" b="1" dirty="0">
                <a:solidFill>
                  <a:srgbClr val="1B05BB"/>
                </a:solidFill>
              </a:rPr>
              <a:t>What is the purpose of our RSHE curriculum?</a:t>
            </a:r>
            <a:endParaRPr lang="en-GB" dirty="0">
              <a:solidFill>
                <a:srgbClr val="1B05BB"/>
              </a:solidFill>
            </a:endParaRPr>
          </a:p>
          <a:p>
            <a:pPr fontAlgn="t"/>
            <a:r>
              <a:rPr lang="en-GB" dirty="0" smtClean="0">
                <a:solidFill>
                  <a:srgbClr val="1B05BB"/>
                </a:solidFill>
              </a:rPr>
              <a:t>We </a:t>
            </a:r>
            <a:r>
              <a:rPr lang="en-GB" dirty="0">
                <a:solidFill>
                  <a:srgbClr val="1B05BB"/>
                </a:solidFill>
              </a:rPr>
              <a:t>want to enable children to embrace the challenges of creating a happy and successful adult life by equipping them with:</a:t>
            </a:r>
          </a:p>
          <a:p>
            <a:pPr fontAlgn="t"/>
            <a:r>
              <a:rPr lang="en-GB" dirty="0">
                <a:solidFill>
                  <a:srgbClr val="1B05BB"/>
                </a:solidFill>
              </a:rPr>
              <a:t> </a:t>
            </a:r>
          </a:p>
          <a:p>
            <a:pPr fontAlgn="t"/>
            <a:r>
              <a:rPr lang="en-GB" dirty="0">
                <a:solidFill>
                  <a:srgbClr val="1B05BB"/>
                </a:solidFill>
              </a:rPr>
              <a:t>•the knowledge to make informed decisions about their wellbeing, health and relationships</a:t>
            </a:r>
          </a:p>
          <a:p>
            <a:pPr fontAlgn="t"/>
            <a:r>
              <a:rPr lang="en-GB" dirty="0">
                <a:solidFill>
                  <a:srgbClr val="1B05BB"/>
                </a:solidFill>
              </a:rPr>
              <a:t>•the opportunity to put knowledge into practice as they develop the capacity to make sound decisions when facing risks, challenges and complex contexts.</a:t>
            </a:r>
          </a:p>
          <a:p>
            <a:pPr fontAlgn="t"/>
            <a:r>
              <a:rPr lang="en-GB" dirty="0">
                <a:solidFill>
                  <a:srgbClr val="1B05BB"/>
                </a:solidFill>
              </a:rPr>
              <a:t>•recognition that everyone faces difficult situations in their lives – how can we support children  to develop resilience, to know how and when to ask for help, and to know where to access support.</a:t>
            </a:r>
          </a:p>
          <a:p>
            <a:pPr fontAlgn="t"/>
            <a:endParaRPr lang="en-GB" dirty="0">
              <a:solidFill>
                <a:srgbClr val="1B05BB"/>
              </a:solidFill>
            </a:endParaRPr>
          </a:p>
          <a:p>
            <a:pPr fontAlgn="t"/>
            <a:r>
              <a:rPr lang="en-GB" dirty="0" smtClean="0">
                <a:solidFill>
                  <a:srgbClr val="1B05BB"/>
                </a:solidFill>
              </a:rPr>
              <a:t>It is taught throughout other subjects: PSHE/ICT/Science/PE/DT and Relationships Education is taught through Journey in Love Scheme</a:t>
            </a:r>
          </a:p>
          <a:p>
            <a:pPr fontAlgn="t"/>
            <a:r>
              <a:rPr lang="en-GB" b="1" dirty="0" smtClean="0">
                <a:solidFill>
                  <a:srgbClr val="1B05BB"/>
                </a:solidFill>
              </a:rPr>
              <a:t>More </a:t>
            </a:r>
            <a:r>
              <a:rPr lang="en-GB" b="1" dirty="0">
                <a:solidFill>
                  <a:srgbClr val="1B05BB"/>
                </a:solidFill>
              </a:rPr>
              <a:t>detailed information can be </a:t>
            </a:r>
            <a:r>
              <a:rPr lang="en-GB" b="1" dirty="0" smtClean="0">
                <a:solidFill>
                  <a:srgbClr val="1B05BB"/>
                </a:solidFill>
              </a:rPr>
              <a:t>found via the website: </a:t>
            </a:r>
            <a:r>
              <a:rPr lang="en-GB" dirty="0">
                <a:solidFill>
                  <a:srgbClr val="1B05BB"/>
                </a:solidFill>
              </a:rPr>
              <a:t>https://www.st-helens-inf.essex.sch.uk/rshe-information-for-parents/</a:t>
            </a:r>
            <a:endParaRPr lang="en-GB" dirty="0">
              <a:solidFill>
                <a:srgbClr val="1B05BB"/>
              </a:solidFill>
              <a:effectLst/>
            </a:endParaRPr>
          </a:p>
        </p:txBody>
      </p:sp>
    </p:spTree>
    <p:extLst>
      <p:ext uri="{BB962C8B-B14F-4D97-AF65-F5344CB8AC3E}">
        <p14:creationId xmlns:p14="http://schemas.microsoft.com/office/powerpoint/2010/main" val="2461236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1B05BB"/>
                </a:solidFill>
              </a:rPr>
              <a:t>Phonics</a:t>
            </a:r>
            <a:endParaRPr lang="en-GB" b="1" dirty="0">
              <a:solidFill>
                <a:srgbClr val="1B05BB"/>
              </a:solidFill>
            </a:endParaRPr>
          </a:p>
        </p:txBody>
      </p:sp>
      <p:sp>
        <p:nvSpPr>
          <p:cNvPr id="3" name="Content Placeholder 2"/>
          <p:cNvSpPr>
            <a:spLocks noGrp="1"/>
          </p:cNvSpPr>
          <p:nvPr>
            <p:ph idx="1"/>
          </p:nvPr>
        </p:nvSpPr>
        <p:spPr>
          <a:xfrm>
            <a:off x="424363" y="1821577"/>
            <a:ext cx="8229600" cy="5069160"/>
          </a:xfrm>
        </p:spPr>
        <p:txBody>
          <a:bodyPr>
            <a:normAutofit/>
          </a:bodyPr>
          <a:lstStyle/>
          <a:p>
            <a:pPr marL="0" indent="0">
              <a:buNone/>
            </a:pPr>
            <a:endParaRPr lang="en-GB" sz="3100" dirty="0" smtClean="0">
              <a:solidFill>
                <a:srgbClr val="1B05BB"/>
              </a:solidFill>
            </a:endParaRPr>
          </a:p>
          <a:p>
            <a:pPr marL="0" indent="0">
              <a:buNone/>
            </a:pPr>
            <a:r>
              <a:rPr lang="en-GB" sz="2400" dirty="0" smtClean="0">
                <a:solidFill>
                  <a:srgbClr val="1B05BB"/>
                </a:solidFill>
              </a:rPr>
              <a:t>Your child will learn to read and write through Phonics.</a:t>
            </a:r>
            <a:r>
              <a:rPr lang="en-GB" sz="2400" dirty="0">
                <a:solidFill>
                  <a:srgbClr val="1B05BB"/>
                </a:solidFill>
              </a:rPr>
              <a:t> </a:t>
            </a:r>
            <a:r>
              <a:rPr lang="en-GB" sz="2400" dirty="0" smtClean="0">
                <a:solidFill>
                  <a:srgbClr val="1B05BB"/>
                </a:solidFill>
              </a:rPr>
              <a:t>We teach the children the sounds of letters and help them to segment and blend to read words. They apply this skill when writing. </a:t>
            </a:r>
          </a:p>
          <a:p>
            <a:pPr marL="0" indent="0">
              <a:buNone/>
            </a:pPr>
            <a:endParaRPr lang="en-US" sz="2400" dirty="0">
              <a:solidFill>
                <a:srgbClr val="1B05BB"/>
              </a:solidFill>
            </a:endParaRPr>
          </a:p>
          <a:p>
            <a:pPr marL="0" indent="0">
              <a:buNone/>
            </a:pPr>
            <a:r>
              <a:rPr lang="en-US" sz="2400" dirty="0" smtClean="0">
                <a:solidFill>
                  <a:srgbClr val="1B05BB"/>
                </a:solidFill>
              </a:rPr>
              <a:t>We use Little </a:t>
            </a:r>
            <a:r>
              <a:rPr lang="en-US" sz="2400" dirty="0" err="1" smtClean="0">
                <a:solidFill>
                  <a:srgbClr val="1B05BB"/>
                </a:solidFill>
              </a:rPr>
              <a:t>Wandle</a:t>
            </a:r>
            <a:r>
              <a:rPr lang="en-US" sz="2400" dirty="0" smtClean="0">
                <a:solidFill>
                  <a:srgbClr val="1B05BB"/>
                </a:solidFill>
              </a:rPr>
              <a:t> Letters and Sounds:</a:t>
            </a:r>
          </a:p>
          <a:p>
            <a:pPr marL="0" indent="0">
              <a:buNone/>
            </a:pPr>
            <a:r>
              <a:rPr lang="en-GB" sz="2400" dirty="0" smtClean="0">
                <a:solidFill>
                  <a:srgbClr val="1B05BB"/>
                </a:solidFill>
              </a:rPr>
              <a:t>https</a:t>
            </a:r>
            <a:r>
              <a:rPr lang="en-GB" sz="2400" dirty="0">
                <a:solidFill>
                  <a:srgbClr val="1B05BB"/>
                </a:solidFill>
              </a:rPr>
              <a:t>://</a:t>
            </a:r>
            <a:r>
              <a:rPr lang="en-GB" sz="2400" dirty="0" smtClean="0">
                <a:solidFill>
                  <a:srgbClr val="1B05BB"/>
                </a:solidFill>
              </a:rPr>
              <a:t>www.littlewandlelettersandsounds.org.uk/resources/for-parents</a:t>
            </a:r>
            <a:endParaRPr lang="en-GB" sz="1400" dirty="0">
              <a:solidFill>
                <a:srgbClr val="1B05BB"/>
              </a:solidFill>
            </a:endParaRPr>
          </a:p>
        </p:txBody>
      </p:sp>
      <p:pic>
        <p:nvPicPr>
          <p:cNvPr id="4" name="Picture 3"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1224136" cy="1368152"/>
          </a:xfrm>
          <a:prstGeom prst="rect">
            <a:avLst/>
          </a:prstGeom>
          <a:noFill/>
          <a:ln>
            <a:noFill/>
          </a:ln>
        </p:spPr>
      </p:pic>
      <p:pic>
        <p:nvPicPr>
          <p:cNvPr id="5" name="Picture 4"/>
          <p:cNvPicPr/>
          <p:nvPr/>
        </p:nvPicPr>
        <p:blipFill>
          <a:blip r:embed="rId3" cstate="print"/>
          <a:srcRect/>
          <a:stretch>
            <a:fillRect/>
          </a:stretch>
        </p:blipFill>
        <p:spPr bwMode="auto">
          <a:xfrm>
            <a:off x="7596336" y="374819"/>
            <a:ext cx="1296144" cy="1325989"/>
          </a:xfrm>
          <a:prstGeom prst="rect">
            <a:avLst/>
          </a:prstGeom>
          <a:noFill/>
          <a:ln w="0" algn="in">
            <a:noFill/>
            <a:miter lim="800000"/>
            <a:headEnd/>
            <a:tailEnd/>
          </a:ln>
        </p:spPr>
      </p:pic>
      <p:pic>
        <p:nvPicPr>
          <p:cNvPr id="6" name="Picture 2" descr="Wandle Learning Partnership - 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5085184"/>
            <a:ext cx="3431628" cy="1473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31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1411</Words>
  <Application>Microsoft Office PowerPoint</Application>
  <PresentationFormat>On-screen Show (4:3)</PresentationFormat>
  <Paragraphs>152</Paragraphs>
  <Slides>15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Welcome to Reception</vt:lpstr>
      <vt:lpstr>Reception Teachers: 2024-25</vt:lpstr>
      <vt:lpstr>Attendance</vt:lpstr>
      <vt:lpstr>Behaviour</vt:lpstr>
      <vt:lpstr>Routines</vt:lpstr>
      <vt:lpstr>PowerPoint Presentation</vt:lpstr>
      <vt:lpstr>Reading</vt:lpstr>
      <vt:lpstr>RSHE</vt:lpstr>
      <vt:lpstr>Phonics</vt:lpstr>
      <vt:lpstr>Reading</vt:lpstr>
      <vt:lpstr>Reading Race </vt:lpstr>
      <vt:lpstr>Tapestry</vt:lpstr>
      <vt:lpstr>Homework</vt:lpstr>
      <vt:lpstr>Wellbeing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Ms McAuliffe</dc:creator>
  <cp:lastModifiedBy>Ms McAuliffe</cp:lastModifiedBy>
  <cp:revision>102</cp:revision>
  <dcterms:created xsi:type="dcterms:W3CDTF">2020-09-15T07:51:39Z</dcterms:created>
  <dcterms:modified xsi:type="dcterms:W3CDTF">2024-09-16T13:12:38Z</dcterms:modified>
</cp:coreProperties>
</file>