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8" r:id="rId3"/>
    <p:sldId id="286" r:id="rId4"/>
    <p:sldId id="295" r:id="rId5"/>
    <p:sldId id="296" r:id="rId6"/>
    <p:sldId id="29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5B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109" d="100"/>
          <a:sy n="109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34B67-85CA-48C3-905C-4B7FC3D1FDA4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55B1E-B605-460C-87AC-7F460728F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4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3DA-FB9E-416B-8DB2-FDBD9EF7FF27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851F-287C-4094-9E50-1B8086B89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1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3DA-FB9E-416B-8DB2-FDBD9EF7FF27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851F-287C-4094-9E50-1B8086B89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5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3DA-FB9E-416B-8DB2-FDBD9EF7FF27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851F-287C-4094-9E50-1B8086B89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86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3DA-FB9E-416B-8DB2-FDBD9EF7FF27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851F-287C-4094-9E50-1B8086B89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21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3DA-FB9E-416B-8DB2-FDBD9EF7FF27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851F-287C-4094-9E50-1B8086B89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3DA-FB9E-416B-8DB2-FDBD9EF7FF27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851F-287C-4094-9E50-1B8086B89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0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3DA-FB9E-416B-8DB2-FDBD9EF7FF27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851F-287C-4094-9E50-1B8086B89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1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3DA-FB9E-416B-8DB2-FDBD9EF7FF27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851F-287C-4094-9E50-1B8086B89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5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3DA-FB9E-416B-8DB2-FDBD9EF7FF27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851F-287C-4094-9E50-1B8086B89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3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3DA-FB9E-416B-8DB2-FDBD9EF7FF27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851F-287C-4094-9E50-1B8086B89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13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3DA-FB9E-416B-8DB2-FDBD9EF7FF27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851F-287C-4094-9E50-1B8086B89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0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63DA-FB9E-416B-8DB2-FDBD9EF7FF27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851F-287C-4094-9E50-1B8086B89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33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com.org.uk/__data/assets/pdf_file/0023/190616/children-media-use-attitudes-2019-report.pdf#:~:text=Half%20of%20ten-year-olds%20now%20own%20their%20own%20smartphone.,aged%205-15%20has%20doubled%20over%20the%20last%20year.?msclkid=e15d6fe2ac1f11ec8962f75451fa02f8" TargetMode="External"/><Relationship Id="rId2" Type="http://schemas.openxmlformats.org/officeDocument/2006/relationships/hyperlink" Target="https://www.childwise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arnardos.org.uk/online-safe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aX_wpyGnwQ" TargetMode="External"/><Relationship Id="rId2" Type="http://schemas.openxmlformats.org/officeDocument/2006/relationships/hyperlink" Target="https://www.internetmatters.org/parental-control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image" Target="../media/image9.png"/><Relationship Id="rId3" Type="http://schemas.openxmlformats.org/officeDocument/2006/relationships/hyperlink" Target="https://www.st-helens-inf.essex.sch.uk/e-safety-support-for-parents-and-carers/" TargetMode="External"/><Relationship Id="rId7" Type="http://schemas.openxmlformats.org/officeDocument/2006/relationships/hyperlink" Target="https://www.childnet.com/resources/supporting-young-people-online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www.thinkuknow.co.uk/paren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rnetmatters.org/parental-controls/smartphones-and-other-devices/samsung-kids-parental-controls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parentzone.org.uk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nspcc.org.uk/support-us/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rgbClr val="1B05BB"/>
                </a:solidFill>
              </a:rPr>
              <a:t>E Safety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rgbClr val="1B05BB"/>
                </a:solidFill>
              </a:rPr>
              <a:t>June 2023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16632"/>
            <a:ext cx="1224136" cy="1614021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pic>
        <p:nvPicPr>
          <p:cNvPr id="5" name="Picture 4" descr="See the sourc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440160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59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8F8B-6001-43B5-BA4A-263AA2DF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B05BB"/>
                </a:solidFill>
              </a:rPr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07A9B-A375-4067-A79E-F6C1FB0C5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1B05BB"/>
                </a:solidFill>
              </a:rPr>
              <a:t>Children and young people are online more than ever before.  In fact, 7-16-year-olds who use the internet say that they spend almost four hours a day online (</a:t>
            </a:r>
            <a:r>
              <a:rPr lang="en-GB" u="sng" dirty="0" err="1">
                <a:solidFill>
                  <a:srgbClr val="1B05B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Childwise</a:t>
            </a:r>
            <a:r>
              <a:rPr lang="en-GB" u="sng" dirty="0">
                <a:solidFill>
                  <a:srgbClr val="1B05B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2021)</a:t>
            </a:r>
            <a:r>
              <a:rPr lang="en-GB" dirty="0">
                <a:solidFill>
                  <a:srgbClr val="1B05BB"/>
                </a:solidFill>
              </a:rPr>
              <a:t>.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1B05BB"/>
                </a:solidFill>
              </a:rPr>
              <a:t>Plus, half of ten-year olds now own their own smartphone (</a:t>
            </a:r>
            <a:r>
              <a:rPr lang="en-GB" u="sng" dirty="0">
                <a:solidFill>
                  <a:srgbClr val="1B05B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Ofcom, 2019)</a:t>
            </a:r>
            <a:r>
              <a:rPr lang="en-GB" dirty="0">
                <a:solidFill>
                  <a:srgbClr val="1B05BB"/>
                </a:solidFill>
              </a:rPr>
              <a:t>  </a:t>
            </a:r>
          </a:p>
          <a:p>
            <a:endParaRPr lang="en-GB" dirty="0">
              <a:solidFill>
                <a:srgbClr val="1B05BB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20CC5-9D7C-4916-99CF-F4C0B5EA33C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1790" y="80627"/>
            <a:ext cx="1224136" cy="1614021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EA6A5DD3-615F-4613-B59B-666EF992862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936104" cy="1301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2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1790" y="80627"/>
            <a:ext cx="1224136" cy="1614021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pic>
        <p:nvPicPr>
          <p:cNvPr id="5" name="Picture 4" descr="See the sourc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69337" cy="15420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99592" y="260648"/>
            <a:ext cx="8105809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1B05BB"/>
                </a:solidFill>
              </a:rPr>
              <a:t>   </a:t>
            </a:r>
            <a:r>
              <a:rPr lang="en-GB" sz="5400" b="1" u="sng" dirty="0">
                <a:solidFill>
                  <a:srgbClr val="1B05BB"/>
                </a:solidFill>
              </a:rPr>
              <a:t>Talking about E Safety</a:t>
            </a:r>
          </a:p>
          <a:p>
            <a:endParaRPr lang="en-GB" sz="3600" b="1" dirty="0">
              <a:solidFill>
                <a:srgbClr val="1B0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early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1B05BB"/>
                </a:solidFill>
              </a:rPr>
              <a:t>Encourage them to share with 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1B05BB"/>
                </a:solidFill>
              </a:rPr>
              <a:t>Adult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1B05BB"/>
                </a:solidFill>
              </a:rPr>
              <a:t>Talk about online safety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B05BB"/>
                </a:solidFill>
              </a:rPr>
              <a:t>You can find more information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B05BB"/>
                </a:solidFill>
              </a:rPr>
              <a:t>about having a conversation with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1B05BB"/>
                </a:solidFill>
              </a:rPr>
              <a:t> </a:t>
            </a:r>
            <a:r>
              <a:rPr lang="en-GB" sz="3600" dirty="0">
                <a:solidFill>
                  <a:srgbClr val="1B05BB"/>
                </a:solidFill>
              </a:rPr>
              <a:t>your children on </a:t>
            </a:r>
            <a:r>
              <a:rPr lang="en-GB" sz="3600" u="sng" dirty="0" err="1">
                <a:solidFill>
                  <a:srgbClr val="1B05B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barnados</a:t>
            </a:r>
            <a:r>
              <a:rPr lang="en-GB" sz="3600" u="sng" dirty="0">
                <a:solidFill>
                  <a:srgbClr val="1B05B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safety hub</a:t>
            </a:r>
            <a:r>
              <a:rPr lang="en-GB" sz="3600" dirty="0">
                <a:solidFill>
                  <a:srgbClr val="1B05BB"/>
                </a:solidFill>
              </a:rPr>
              <a:t>.</a:t>
            </a:r>
            <a:r>
              <a:rPr lang="en-GB" sz="4400" dirty="0"/>
              <a:t> </a:t>
            </a:r>
          </a:p>
          <a:p>
            <a:endParaRPr lang="en-GB" sz="4400" b="1" dirty="0">
              <a:solidFill>
                <a:srgbClr val="1B05BB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6000" b="1" dirty="0">
              <a:solidFill>
                <a:srgbClr val="1B05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7962-5097-4BED-8C49-F1316020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B05BB"/>
                </a:solidFill>
              </a:rPr>
              <a:t>Issues that might arise</a:t>
            </a:r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175A23C2-B66C-42D4-A167-4CC1F88A99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936104" cy="1301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587CA-0A92-4819-AB14-5F334F3BBD0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790" y="80627"/>
            <a:ext cx="1224136" cy="1614021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FE2AAC0-47FF-40D7-BC97-AD54EB915D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99"/>
          <a:stretch/>
        </p:blipFill>
        <p:spPr>
          <a:xfrm>
            <a:off x="683568" y="1772816"/>
            <a:ext cx="7632847" cy="21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8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CEABD-1C44-49C0-9F11-1ABCD6B5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B05BB"/>
                </a:solidFill>
              </a:rPr>
              <a:t>Parental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DAE4-8CFE-4C80-A32E-8BA2E6C2E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1B05BB"/>
                </a:solidFill>
              </a:rPr>
              <a:t>Most Wi-Fi services, devices and apps have parental controls that you can use for free</a:t>
            </a:r>
          </a:p>
          <a:p>
            <a:r>
              <a:rPr lang="en-GB" sz="2800" dirty="0">
                <a:solidFill>
                  <a:srgbClr val="1B05B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https://www.internetmatters.org/parental-controls/</a:t>
            </a:r>
            <a:r>
              <a:rPr lang="en-GB" sz="2800" dirty="0">
                <a:solidFill>
                  <a:srgbClr val="1B05BB"/>
                </a:solidFill>
              </a:rPr>
              <a:t> </a:t>
            </a:r>
          </a:p>
          <a:p>
            <a:pPr marL="0" indent="0">
              <a:buNone/>
            </a:pPr>
            <a:endParaRPr lang="en-GB" sz="2800" dirty="0">
              <a:solidFill>
                <a:srgbClr val="1B05BB"/>
              </a:solidFill>
            </a:endParaRPr>
          </a:p>
          <a:p>
            <a:r>
              <a:rPr lang="en-GB" sz="2800" dirty="0">
                <a:solidFill>
                  <a:srgbClr val="1B05B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Supporting young children (6 -10s) online | Internet Matters – YouTube</a:t>
            </a:r>
            <a:r>
              <a:rPr lang="en-GB" sz="2800" dirty="0">
                <a:solidFill>
                  <a:srgbClr val="1B05BB"/>
                </a:solidFill>
              </a:rPr>
              <a:t> video to watch </a:t>
            </a:r>
          </a:p>
          <a:p>
            <a:endParaRPr lang="en-GB" dirty="0">
              <a:solidFill>
                <a:srgbClr val="1B05BB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A2B55-E232-4F91-9C07-ADDDF70C6F2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1790" y="80627"/>
            <a:ext cx="1224136" cy="1614021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5D327135-C39E-4BDD-BC90-F2B43BAC875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936104" cy="1301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6787FD2-F3FF-4A0B-8E6A-4E58D9CC5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4550927"/>
            <a:ext cx="4896544" cy="20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947E-3529-4AC6-9745-DAF0E25B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B05BB"/>
                </a:solidFill>
              </a:rPr>
              <a:t>Where to seek help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06B25-3AEB-45DA-BEAA-2D452C735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8" y="1620257"/>
            <a:ext cx="8686800" cy="51411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u="sng" dirty="0">
                <a:solidFill>
                  <a:srgbClr val="1B05B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                     </a:t>
            </a:r>
            <a:r>
              <a:rPr lang="en-GB" sz="2400" dirty="0">
                <a:solidFill>
                  <a:srgbClr val="1B05B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Report harmful content button on website</a:t>
            </a:r>
          </a:p>
          <a:p>
            <a:pPr marL="0" indent="0">
              <a:buNone/>
            </a:pPr>
            <a:endParaRPr lang="en-GB" sz="2400" dirty="0">
              <a:solidFill>
                <a:srgbClr val="1B05BB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sz="2400" dirty="0">
              <a:solidFill>
                <a:srgbClr val="1B05BB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GB" sz="2400" dirty="0">
                <a:solidFill>
                  <a:srgbClr val="1B05B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E-Safety Support for Parents and Carers | St Helen's Catholic Infant School (st-helens-inf.essex.sch.uk)</a:t>
            </a:r>
            <a:r>
              <a:rPr lang="en-GB" sz="2400" dirty="0">
                <a:solidFill>
                  <a:srgbClr val="1B05BB"/>
                </a:solidFill>
              </a:rPr>
              <a:t> </a:t>
            </a:r>
            <a:endParaRPr lang="en-GB" sz="2400" dirty="0">
              <a:solidFill>
                <a:srgbClr val="1B05BB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sz="2400" dirty="0">
              <a:solidFill>
                <a:srgbClr val="1B05BB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1B05B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Parents and carers | CEOP Education (thinkuknow.co.uk)</a:t>
            </a:r>
            <a:endParaRPr lang="en-GB" sz="2400" dirty="0">
              <a:solidFill>
                <a:srgbClr val="1B05BB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1B05BB"/>
                </a:solidFill>
              </a:rPr>
              <a:t> </a:t>
            </a:r>
          </a:p>
          <a:p>
            <a:r>
              <a:rPr lang="en-GB" sz="2400" dirty="0">
                <a:solidFill>
                  <a:srgbClr val="1B05B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 the NSPCC | NSPCC</a:t>
            </a:r>
            <a:endParaRPr lang="en-GB" sz="2400" dirty="0">
              <a:solidFill>
                <a:srgbClr val="1B05BB"/>
              </a:solidFill>
            </a:endParaRPr>
          </a:p>
          <a:p>
            <a:endParaRPr lang="en-GB" sz="2400" dirty="0">
              <a:solidFill>
                <a:srgbClr val="1B05BB"/>
              </a:solidFill>
            </a:endParaRPr>
          </a:p>
          <a:p>
            <a:r>
              <a:rPr lang="en-GB" sz="2400" dirty="0">
                <a:solidFill>
                  <a:srgbClr val="1B05B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Parent Zone | At the heart of digital family life</a:t>
            </a:r>
            <a:endParaRPr lang="en-GB" sz="2400" dirty="0">
              <a:solidFill>
                <a:srgbClr val="1B05BB"/>
              </a:solidFill>
            </a:endParaRPr>
          </a:p>
          <a:p>
            <a:endParaRPr lang="en-GB" sz="2400" dirty="0">
              <a:solidFill>
                <a:srgbClr val="1B05BB"/>
              </a:solidFill>
            </a:endParaRPr>
          </a:p>
          <a:p>
            <a:r>
              <a:rPr lang="en-GB" sz="2400" dirty="0">
                <a:solidFill>
                  <a:srgbClr val="1B05B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Samsung Kids - Parental controls | Internet Matters</a:t>
            </a:r>
            <a:endParaRPr lang="en-GB" sz="2400" dirty="0">
              <a:solidFill>
                <a:srgbClr val="1B05BB"/>
              </a:solidFill>
            </a:endParaRPr>
          </a:p>
          <a:p>
            <a:endParaRPr lang="en-GB" sz="2400" dirty="0">
              <a:solidFill>
                <a:srgbClr val="1B05BB"/>
              </a:solidFill>
            </a:endParaRPr>
          </a:p>
          <a:p>
            <a:r>
              <a:rPr lang="en-GB" sz="2400" dirty="0">
                <a:solidFill>
                  <a:srgbClr val="1B05B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Parents: Supporting Young People Online (Leaflets) | </a:t>
            </a:r>
            <a:r>
              <a:rPr lang="en-GB" sz="2400" dirty="0" err="1">
                <a:solidFill>
                  <a:srgbClr val="1B05B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Childnet</a:t>
            </a:r>
            <a:r>
              <a:rPr lang="en-GB" sz="2400" dirty="0">
                <a:solidFill>
                  <a:srgbClr val="1B05BB"/>
                </a:solidFill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E4967-AFFE-4AE9-AA21-62F5260B3A6E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80628"/>
            <a:ext cx="1057542" cy="141698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A583594F-B631-4BD5-A25F-B746D6CAF41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792087" cy="110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454CC6-E5E1-4FC2-98BC-53126AE2E0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0272" y="3516308"/>
            <a:ext cx="841518" cy="758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2F4544-3E62-4769-B40E-07D9CECD3D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1726" y="4190841"/>
            <a:ext cx="1317747" cy="504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D39269-4949-4FE8-8234-B30987BFF5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8184" y="4788837"/>
            <a:ext cx="1882303" cy="571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B95D4F-2626-416E-8CB8-0F873886C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2280" y="5737443"/>
            <a:ext cx="1797768" cy="4898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5E13FC-D7FD-4B97-A0C3-9C2D715744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391" y="1375839"/>
            <a:ext cx="1547664" cy="95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2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213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E Safety workshop</vt:lpstr>
      <vt:lpstr>Statistics</vt:lpstr>
      <vt:lpstr>PowerPoint Presentation</vt:lpstr>
      <vt:lpstr>Issues that might arise</vt:lpstr>
      <vt:lpstr>Parental Controls</vt:lpstr>
      <vt:lpstr>Where to seek help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Ms McAuliffe</dc:creator>
  <cp:lastModifiedBy>Ms McAuliffe</cp:lastModifiedBy>
  <cp:revision>104</cp:revision>
  <dcterms:created xsi:type="dcterms:W3CDTF">2020-09-15T07:51:39Z</dcterms:created>
  <dcterms:modified xsi:type="dcterms:W3CDTF">2023-06-20T06:55:11Z</dcterms:modified>
</cp:coreProperties>
</file>