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6" r:id="rId3"/>
    <p:sldId id="284" r:id="rId4"/>
    <p:sldId id="278" r:id="rId5"/>
    <p:sldId id="259" r:id="rId6"/>
    <p:sldId id="270" r:id="rId7"/>
    <p:sldId id="287" r:id="rId8"/>
    <p:sldId id="279" r:id="rId9"/>
    <p:sldId id="277" r:id="rId10"/>
    <p:sldId id="275" r:id="rId11"/>
    <p:sldId id="285" r:id="rId12"/>
    <p:sldId id="262" r:id="rId13"/>
    <p:sldId id="280" r:id="rId14"/>
    <p:sldId id="28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05BB"/>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p:cViewPr varScale="1">
        <p:scale>
          <a:sx n="105" d="100"/>
          <a:sy n="105" d="100"/>
        </p:scale>
        <p:origin x="181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268537-F7BD-42C4-B226-F5B1144EFBC4}" type="datetimeFigureOut">
              <a:rPr lang="en-GB" smtClean="0"/>
              <a:t>16/09/2026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4DF913-7E96-4224-90F2-937A75E056E9}" type="slidenum">
              <a:rPr lang="en-GB" smtClean="0"/>
              <a:t>‹#›</a:t>
            </a:fld>
            <a:endParaRPr lang="en-GB"/>
          </a:p>
        </p:txBody>
      </p:sp>
    </p:spTree>
    <p:extLst>
      <p:ext uri="{BB962C8B-B14F-4D97-AF65-F5344CB8AC3E}">
        <p14:creationId xmlns:p14="http://schemas.microsoft.com/office/powerpoint/2010/main" val="3828912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7</a:t>
            </a:fld>
            <a:endParaRPr lang="en-GB" dirty="0"/>
          </a:p>
        </p:txBody>
      </p:sp>
    </p:spTree>
    <p:extLst>
      <p:ext uri="{BB962C8B-B14F-4D97-AF65-F5344CB8AC3E}">
        <p14:creationId xmlns:p14="http://schemas.microsoft.com/office/powerpoint/2010/main" val="2053678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4DF913-7E96-4224-90F2-937A75E056E9}" type="slidenum">
              <a:rPr lang="en-GB" smtClean="0"/>
              <a:t>8</a:t>
            </a:fld>
            <a:endParaRPr lang="en-GB"/>
          </a:p>
        </p:txBody>
      </p:sp>
    </p:spTree>
    <p:extLst>
      <p:ext uri="{BB962C8B-B14F-4D97-AF65-F5344CB8AC3E}">
        <p14:creationId xmlns:p14="http://schemas.microsoft.com/office/powerpoint/2010/main" val="1321520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855B1E-B605-460C-87AC-7F460728FB79}" type="slidenum">
              <a:rPr lang="en-GB" smtClean="0"/>
              <a:t>11</a:t>
            </a:fld>
            <a:endParaRPr lang="en-GB"/>
          </a:p>
        </p:txBody>
      </p:sp>
    </p:spTree>
    <p:extLst>
      <p:ext uri="{BB962C8B-B14F-4D97-AF65-F5344CB8AC3E}">
        <p14:creationId xmlns:p14="http://schemas.microsoft.com/office/powerpoint/2010/main" val="3089654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86471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623210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038605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213140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5863DA-FB9E-416B-8DB2-FDBD9EF7FF27}"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783810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A5863DA-FB9E-416B-8DB2-FDBD9EF7FF27}"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1885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5863DA-FB9E-416B-8DB2-FDBD9EF7FF27}"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4293638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308513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5863DA-FB9E-416B-8DB2-FDBD9EF7FF27}"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602701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1253852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A5863DA-FB9E-416B-8DB2-FDBD9EF7FF27}"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BB851F-287C-4094-9E50-1B8086B89ACD}" type="slidenum">
              <a:rPr lang="en-GB" smtClean="0"/>
              <a:t>‹#›</a:t>
            </a:fld>
            <a:endParaRPr lang="en-GB"/>
          </a:p>
        </p:txBody>
      </p:sp>
    </p:spTree>
    <p:extLst>
      <p:ext uri="{BB962C8B-B14F-4D97-AF65-F5344CB8AC3E}">
        <p14:creationId xmlns:p14="http://schemas.microsoft.com/office/powerpoint/2010/main" val="174886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863DA-FB9E-416B-8DB2-FDBD9EF7FF27}" type="datetimeFigureOut">
              <a:rPr lang="en-GB" smtClean="0"/>
              <a:t>16/09/2026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B851F-287C-4094-9E50-1B8086B89ACD}" type="slidenum">
              <a:rPr lang="en-GB" smtClean="0"/>
              <a:t>‹#›</a:t>
            </a:fld>
            <a:endParaRPr lang="en-GB"/>
          </a:p>
        </p:txBody>
      </p:sp>
    </p:spTree>
    <p:extLst>
      <p:ext uri="{BB962C8B-B14F-4D97-AF65-F5344CB8AC3E}">
        <p14:creationId xmlns:p14="http://schemas.microsoft.com/office/powerpoint/2010/main" val="296563381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hyperlink" Target="https://www.smartypantsschoolwear.com/" TargetMode="Externa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t-helens-inf.essex.sch.uk/curriculum-information-2025-2026/" TargetMode="External"/><Relationship Id="rId2" Type="http://schemas.openxmlformats.org/officeDocument/2006/relationships/hyperlink" Target="https://www.st-helens-inf.essex.sch.uk/reception/" TargetMode="Externa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www.st-helens-inf.essex.sch.uk/curriculum-information-evening-for-parents-2026-26/" TargetMode="External"/><Relationship Id="rId2" Type="http://schemas.openxmlformats.org/officeDocument/2006/relationships/hyperlink" Target="https://www.st-helens-inf.essex.sch.uk/" TargetMode="External"/><Relationship Id="rId1" Type="http://schemas.openxmlformats.org/officeDocument/2006/relationships/slideLayout" Target="../slideLayouts/slideLayout7.xml"/><Relationship Id="rId5" Type="http://schemas.openxmlformats.org/officeDocument/2006/relationships/image" Target="../media/image1.w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3812" y="1708577"/>
            <a:ext cx="7772400" cy="1470025"/>
          </a:xfrm>
        </p:spPr>
        <p:txBody>
          <a:bodyPr>
            <a:normAutofit fontScale="90000"/>
          </a:bodyPr>
          <a:lstStyle/>
          <a:p>
            <a:r>
              <a:rPr lang="en-GB" sz="6600" b="1" dirty="0">
                <a:solidFill>
                  <a:srgbClr val="1B05BB"/>
                </a:solidFill>
              </a:rPr>
              <a:t>Welcome to Reception</a:t>
            </a:r>
          </a:p>
        </p:txBody>
      </p:sp>
      <p:sp>
        <p:nvSpPr>
          <p:cNvPr id="3" name="Subtitle 2"/>
          <p:cNvSpPr>
            <a:spLocks noGrp="1"/>
          </p:cNvSpPr>
          <p:nvPr>
            <p:ph type="subTitle" idx="1"/>
          </p:nvPr>
        </p:nvSpPr>
        <p:spPr>
          <a:xfrm>
            <a:off x="1475656" y="4797152"/>
            <a:ext cx="6296744" cy="1584176"/>
          </a:xfrm>
        </p:spPr>
        <p:txBody>
          <a:bodyPr>
            <a:normAutofit fontScale="47500" lnSpcReduction="20000"/>
          </a:bodyPr>
          <a:lstStyle/>
          <a:p>
            <a:endParaRPr lang="en-GB" sz="4400" b="1" dirty="0">
              <a:solidFill>
                <a:srgbClr val="1B05BB"/>
              </a:solidFill>
            </a:endParaRPr>
          </a:p>
          <a:p>
            <a:endParaRPr lang="en-GB" sz="4400" b="1" dirty="0">
              <a:solidFill>
                <a:srgbClr val="1B05BB"/>
              </a:solidFill>
            </a:endParaRPr>
          </a:p>
          <a:p>
            <a:r>
              <a:rPr lang="en-GB" sz="9800" b="1" dirty="0">
                <a:solidFill>
                  <a:srgbClr val="1B05BB"/>
                </a:solidFill>
              </a:rPr>
              <a:t>2026-2027</a:t>
            </a:r>
          </a:p>
        </p:txBody>
      </p:sp>
      <p:pic>
        <p:nvPicPr>
          <p:cNvPr id="4" name="Picture 3"/>
          <p:cNvPicPr/>
          <p:nvPr/>
        </p:nvPicPr>
        <p:blipFill>
          <a:blip r:embed="rId2" cstate="print"/>
          <a:srcRect/>
          <a:stretch>
            <a:fillRect/>
          </a:stretch>
        </p:blipFill>
        <p:spPr bwMode="auto">
          <a:xfrm>
            <a:off x="7668344" y="374819"/>
            <a:ext cx="1224136" cy="161402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pic>
        <p:nvPicPr>
          <p:cNvPr id="6" name="Picture 5"/>
          <p:cNvPicPr>
            <a:picLocks noChangeAspect="1"/>
          </p:cNvPicPr>
          <p:nvPr/>
        </p:nvPicPr>
        <p:blipFill>
          <a:blip r:embed="rId4"/>
          <a:stretch>
            <a:fillRect/>
          </a:stretch>
        </p:blipFill>
        <p:spPr>
          <a:xfrm>
            <a:off x="2699792" y="3027127"/>
            <a:ext cx="3528392" cy="2444702"/>
          </a:xfrm>
          <a:prstGeom prst="rect">
            <a:avLst/>
          </a:prstGeom>
        </p:spPr>
      </p:pic>
    </p:spTree>
    <p:extLst>
      <p:ext uri="{BB962C8B-B14F-4D97-AF65-F5344CB8AC3E}">
        <p14:creationId xmlns:p14="http://schemas.microsoft.com/office/powerpoint/2010/main" val="3131591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b="1" dirty="0">
                <a:solidFill>
                  <a:srgbClr val="0000FF"/>
                </a:solidFill>
                <a:latin typeface="+mn-lt"/>
              </a:rPr>
              <a:t>Reception Teachers: 2026-27</a:t>
            </a:r>
          </a:p>
        </p:txBody>
      </p:sp>
      <p:sp>
        <p:nvSpPr>
          <p:cNvPr id="7171" name="Content Placeholder 2"/>
          <p:cNvSpPr>
            <a:spLocks noGrp="1"/>
          </p:cNvSpPr>
          <p:nvPr>
            <p:ph idx="1"/>
          </p:nvPr>
        </p:nvSpPr>
        <p:spPr>
          <a:xfrm>
            <a:off x="449515" y="1762408"/>
            <a:ext cx="8229600" cy="4525963"/>
          </a:xfrm>
        </p:spPr>
        <p:txBody>
          <a:bodyPr>
            <a:normAutofit fontScale="85000" lnSpcReduction="20000"/>
          </a:bodyPr>
          <a:lstStyle/>
          <a:p>
            <a:r>
              <a:rPr lang="en-GB" altLang="en-US" sz="2800" b="1" dirty="0">
                <a:solidFill>
                  <a:schemeClr val="bg1"/>
                </a:solidFill>
              </a:rPr>
              <a:t>Class RR</a:t>
            </a:r>
            <a:r>
              <a:rPr lang="en-GB" altLang="en-US" sz="2800" dirty="0">
                <a:solidFill>
                  <a:schemeClr val="bg1"/>
                </a:solidFill>
              </a:rPr>
              <a:t>: Mrs Seaman</a:t>
            </a:r>
          </a:p>
          <a:p>
            <a:pPr marL="1371600" lvl="3" indent="0">
              <a:buNone/>
            </a:pPr>
            <a:r>
              <a:rPr lang="en-US" altLang="en-US" sz="1600" dirty="0">
                <a:solidFill>
                  <a:schemeClr val="bg1"/>
                </a:solidFill>
              </a:rPr>
              <a:t>       </a:t>
            </a:r>
            <a:r>
              <a:rPr lang="en-US" altLang="en-US" sz="2800" dirty="0">
                <a:solidFill>
                  <a:schemeClr val="bg1"/>
                </a:solidFill>
              </a:rPr>
              <a:t>Mrs Harding</a:t>
            </a:r>
            <a:endParaRPr lang="en-GB" altLang="en-US" sz="2800" dirty="0">
              <a:solidFill>
                <a:schemeClr val="bg1"/>
              </a:solidFill>
            </a:endParaRPr>
          </a:p>
          <a:p>
            <a:endParaRPr lang="en-GB" altLang="en-US" sz="2800" dirty="0">
              <a:solidFill>
                <a:schemeClr val="bg1"/>
              </a:solidFill>
            </a:endParaRPr>
          </a:p>
          <a:p>
            <a:pPr marL="0" indent="0">
              <a:buNone/>
            </a:pPr>
            <a:endParaRPr lang="en-GB" altLang="en-US" sz="2800" dirty="0">
              <a:solidFill>
                <a:schemeClr val="bg1"/>
              </a:solidFill>
            </a:endParaRPr>
          </a:p>
          <a:p>
            <a:pPr marL="0" indent="0">
              <a:buNone/>
            </a:pPr>
            <a:endParaRPr lang="en-GB" altLang="en-US" sz="2800" dirty="0">
              <a:solidFill>
                <a:schemeClr val="bg1"/>
              </a:solidFill>
            </a:endParaRPr>
          </a:p>
          <a:p>
            <a:r>
              <a:rPr lang="en-GB" altLang="en-US" sz="2800" b="1" dirty="0">
                <a:solidFill>
                  <a:schemeClr val="bg1"/>
                </a:solidFill>
              </a:rPr>
              <a:t>Class RS</a:t>
            </a:r>
            <a:r>
              <a:rPr lang="en-GB" altLang="en-US" sz="2800" dirty="0">
                <a:solidFill>
                  <a:schemeClr val="bg1"/>
                </a:solidFill>
              </a:rPr>
              <a:t>: Miss </a:t>
            </a:r>
            <a:r>
              <a:rPr lang="en-GB" altLang="en-US" sz="2800" dirty="0" err="1">
                <a:solidFill>
                  <a:schemeClr val="bg1"/>
                </a:solidFill>
              </a:rPr>
              <a:t>Rideout</a:t>
            </a:r>
            <a:endParaRPr lang="en-GB" altLang="en-US" sz="2800" dirty="0">
              <a:solidFill>
                <a:schemeClr val="bg1"/>
              </a:solidFill>
            </a:endParaRPr>
          </a:p>
          <a:p>
            <a:pPr marL="1371600" lvl="3" indent="0">
              <a:buNone/>
            </a:pPr>
            <a:r>
              <a:rPr lang="en-US" altLang="en-US" sz="2800" dirty="0">
                <a:solidFill>
                  <a:schemeClr val="bg1"/>
                </a:solidFill>
              </a:rPr>
              <a:t>    Mrs Spinks</a:t>
            </a:r>
          </a:p>
          <a:p>
            <a:pPr marL="1371600" lvl="3" indent="0">
              <a:buNone/>
            </a:pPr>
            <a:endParaRPr lang="en-GB" altLang="en-US" sz="2800" dirty="0">
              <a:solidFill>
                <a:schemeClr val="bg1"/>
              </a:solidFill>
            </a:endParaRPr>
          </a:p>
          <a:p>
            <a:pPr marL="1371600" lvl="3" indent="0">
              <a:buNone/>
            </a:pPr>
            <a:endParaRPr lang="en-GB" altLang="en-US" sz="2800" dirty="0">
              <a:solidFill>
                <a:schemeClr val="bg1"/>
              </a:solidFill>
            </a:endParaRPr>
          </a:p>
          <a:p>
            <a:pPr marL="1371600" lvl="3" indent="0">
              <a:buNone/>
            </a:pPr>
            <a:endParaRPr lang="en-GB" altLang="en-US" sz="2800" dirty="0">
              <a:solidFill>
                <a:schemeClr val="bg1"/>
              </a:solidFill>
            </a:endParaRPr>
          </a:p>
          <a:p>
            <a:endParaRPr lang="en-GB" altLang="en-US" sz="2800" dirty="0">
              <a:solidFill>
                <a:schemeClr val="bg1"/>
              </a:solidFill>
            </a:endParaRPr>
          </a:p>
          <a:p>
            <a:r>
              <a:rPr lang="en-GB" altLang="en-US" sz="2800" b="1" dirty="0">
                <a:solidFill>
                  <a:schemeClr val="bg1"/>
                </a:solidFill>
              </a:rPr>
              <a:t>EYFS Leader</a:t>
            </a:r>
            <a:r>
              <a:rPr lang="en-GB" altLang="en-US" sz="2800" dirty="0">
                <a:solidFill>
                  <a:schemeClr val="bg1"/>
                </a:solidFill>
              </a:rPr>
              <a:t>: Mrs Seaman</a:t>
            </a:r>
          </a:p>
          <a:p>
            <a:endParaRPr lang="en-GB" altLang="en-US" sz="2800" dirty="0">
              <a:solidFill>
                <a:schemeClr val="bg1"/>
              </a:solidFill>
            </a:endParaRPr>
          </a:p>
        </p:txBody>
      </p:sp>
      <p:pic>
        <p:nvPicPr>
          <p:cNvPr id="7172" name="Picture 5" descr="image0.jpeg"/>
          <p:cNvPicPr>
            <a:picLocks noChangeAspect="1" noChangeArrowheads="1"/>
          </p:cNvPicPr>
          <p:nvPr/>
        </p:nvPicPr>
        <p:blipFill rotWithShape="1">
          <a:blip r:embed="rId2">
            <a:extLst>
              <a:ext uri="{28A0092B-C50C-407E-A947-70E740481C1C}">
                <a14:useLocalDpi xmlns:a14="http://schemas.microsoft.com/office/drawing/2010/main" val="0"/>
              </a:ext>
            </a:extLst>
          </a:blip>
          <a:srcRect l="9755" r="15842"/>
          <a:stretch/>
        </p:blipFill>
        <p:spPr bwMode="auto">
          <a:xfrm>
            <a:off x="4335052" y="1801524"/>
            <a:ext cx="1533092" cy="175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8"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26266" r="26690" b="20088"/>
          <a:stretch/>
        </p:blipFill>
        <p:spPr bwMode="auto">
          <a:xfrm>
            <a:off x="4427984" y="3687232"/>
            <a:ext cx="1512168" cy="192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758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00793"/>
            <a:ext cx="7772400" cy="939976"/>
          </a:xfrm>
        </p:spPr>
        <p:txBody>
          <a:bodyPr>
            <a:normAutofit/>
          </a:bodyPr>
          <a:lstStyle/>
          <a:p>
            <a:r>
              <a:rPr lang="en-GB" sz="4000" b="1" dirty="0">
                <a:solidFill>
                  <a:srgbClr val="1B05BB"/>
                </a:solidFill>
              </a:rPr>
              <a:t>Attendance</a:t>
            </a:r>
          </a:p>
        </p:txBody>
      </p:sp>
      <p:sp>
        <p:nvSpPr>
          <p:cNvPr id="3" name="Subtitle 2"/>
          <p:cNvSpPr>
            <a:spLocks noGrp="1"/>
          </p:cNvSpPr>
          <p:nvPr>
            <p:ph type="subTitle" idx="1"/>
          </p:nvPr>
        </p:nvSpPr>
        <p:spPr>
          <a:xfrm>
            <a:off x="463080" y="1124745"/>
            <a:ext cx="7992888" cy="6236448"/>
          </a:xfrm>
        </p:spPr>
        <p:txBody>
          <a:bodyPr>
            <a:normAutofit fontScale="25000" lnSpcReduction="20000"/>
          </a:bodyPr>
          <a:lstStyle/>
          <a:p>
            <a:r>
              <a:rPr lang="en-US" sz="6400" dirty="0">
                <a:solidFill>
                  <a:srgbClr val="1B05BB"/>
                </a:solidFill>
              </a:rPr>
              <a:t>At St Helen’s Catholic Infant School and Nursery, we believe in developing good patterns of attendance to ensure children reach their full potential. Children with highest percentages of attendance and punctuality do better academically than those with low percentages of attendance and punctuality.</a:t>
            </a:r>
            <a:endParaRPr lang="en-GB" sz="6400" b="1" dirty="0">
              <a:solidFill>
                <a:srgbClr val="1B05BB"/>
              </a:solidFill>
            </a:endParaRPr>
          </a:p>
          <a:p>
            <a:endParaRPr lang="en-GB" sz="6400" b="1" dirty="0"/>
          </a:p>
          <a:p>
            <a:r>
              <a:rPr lang="en-GB" sz="6400" b="1" dirty="0">
                <a:solidFill>
                  <a:srgbClr val="1B05BB"/>
                </a:solidFill>
              </a:rPr>
              <a:t>Legal expectation: 96%+</a:t>
            </a:r>
          </a:p>
          <a:p>
            <a:pPr algn="l"/>
            <a:r>
              <a:rPr lang="en-GB" sz="6400" b="1" dirty="0">
                <a:solidFill>
                  <a:srgbClr val="1B05BB"/>
                </a:solidFill>
              </a:rPr>
              <a:t>At St Helen’s Catholic Infant School</a:t>
            </a:r>
          </a:p>
          <a:p>
            <a:pPr marL="685800" indent="-685800" algn="l">
              <a:buFont typeface="Arial" panose="020B0604020202020204" pitchFamily="34" charset="0"/>
              <a:buChar char="•"/>
            </a:pPr>
            <a:r>
              <a:rPr lang="en-US" sz="6400" b="1" dirty="0">
                <a:solidFill>
                  <a:srgbClr val="1B05BB"/>
                </a:solidFill>
              </a:rPr>
              <a:t>Classes compete for the highest attendance and this is celebrated in the weekly newsletter</a:t>
            </a:r>
            <a:endParaRPr lang="en-GB" sz="6400" b="1" dirty="0">
              <a:solidFill>
                <a:srgbClr val="1B05BB"/>
              </a:solidFill>
            </a:endParaRPr>
          </a:p>
          <a:p>
            <a:pPr marL="685800" indent="-685800" algn="l">
              <a:buFont typeface="Arial" panose="020B0604020202020204" pitchFamily="34" charset="0"/>
              <a:buChar char="•"/>
            </a:pPr>
            <a:r>
              <a:rPr lang="en-GB" sz="6400" b="1" dirty="0">
                <a:solidFill>
                  <a:srgbClr val="1B05BB"/>
                </a:solidFill>
              </a:rPr>
              <a:t>Attendance and punctuality is recorded and discussed at Parent Consultations each term </a:t>
            </a:r>
          </a:p>
          <a:p>
            <a:pPr marL="685800" indent="-685800" algn="l">
              <a:buFont typeface="Arial" panose="020B0604020202020204" pitchFamily="34" charset="0"/>
              <a:buChar char="•"/>
            </a:pPr>
            <a:r>
              <a:rPr lang="en-US" sz="6400" b="1" dirty="0">
                <a:solidFill>
                  <a:srgbClr val="1B05BB"/>
                </a:solidFill>
              </a:rPr>
              <a:t>Attendance is recorded and commented on in children’s end of year reports</a:t>
            </a:r>
            <a:endParaRPr lang="en-GB" sz="6400" b="1" dirty="0">
              <a:solidFill>
                <a:srgbClr val="1B05BB"/>
              </a:solidFill>
            </a:endParaRPr>
          </a:p>
          <a:p>
            <a:pPr algn="l"/>
            <a:r>
              <a:rPr lang="en-GB" sz="6400" b="1" dirty="0">
                <a:solidFill>
                  <a:srgbClr val="1B05BB"/>
                </a:solidFill>
              </a:rPr>
              <a:t>When children’s attendance/punctuality drops below:</a:t>
            </a:r>
          </a:p>
          <a:p>
            <a:pPr marL="685800" indent="-685800" algn="l">
              <a:buFont typeface="Arial" panose="020B0604020202020204" pitchFamily="34" charset="0"/>
              <a:buChar char="•"/>
            </a:pPr>
            <a:r>
              <a:rPr lang="en-GB" sz="6400" b="1" dirty="0">
                <a:solidFill>
                  <a:srgbClr val="1B05BB"/>
                </a:solidFill>
              </a:rPr>
              <a:t>A letter is sent home each term to inform parents of the drop in attendance, where necessary</a:t>
            </a:r>
          </a:p>
          <a:p>
            <a:pPr marL="685800" indent="-685800" algn="l">
              <a:buFont typeface="Arial" panose="020B0604020202020204" pitchFamily="34" charset="0"/>
              <a:buChar char="•"/>
            </a:pPr>
            <a:r>
              <a:rPr lang="en-GB" sz="6400" b="1" dirty="0">
                <a:solidFill>
                  <a:srgbClr val="1B05BB"/>
                </a:solidFill>
              </a:rPr>
              <a:t>If there is no improvement, parents are invited to a meeting with the </a:t>
            </a:r>
            <a:r>
              <a:rPr lang="en-GB" sz="6400" b="1" dirty="0" err="1">
                <a:solidFill>
                  <a:srgbClr val="1B05BB"/>
                </a:solidFill>
              </a:rPr>
              <a:t>Headteacher</a:t>
            </a:r>
            <a:r>
              <a:rPr lang="en-GB" sz="6400" b="1" dirty="0">
                <a:solidFill>
                  <a:srgbClr val="1B05BB"/>
                </a:solidFill>
              </a:rPr>
              <a:t> and an action plan is created</a:t>
            </a:r>
          </a:p>
          <a:p>
            <a:pPr marL="685800" indent="-685800" algn="l">
              <a:buFont typeface="Arial" panose="020B0604020202020204" pitchFamily="34" charset="0"/>
              <a:buChar char="•"/>
            </a:pPr>
            <a:r>
              <a:rPr lang="en-GB" sz="6400" b="1" dirty="0">
                <a:solidFill>
                  <a:srgbClr val="1B05BB"/>
                </a:solidFill>
              </a:rPr>
              <a:t>If there is still no improvement, the Local Authority are contacted and parents are invited to  meeting with the Attendance Officer to discuss ways to improve attendance</a:t>
            </a:r>
          </a:p>
          <a:p>
            <a:pPr marL="685800" indent="-685800" algn="l">
              <a:buFont typeface="Arial" panose="020B0604020202020204" pitchFamily="34" charset="0"/>
              <a:buChar char="•"/>
            </a:pPr>
            <a:r>
              <a:rPr lang="en-GB" sz="6400" b="1" dirty="0">
                <a:solidFill>
                  <a:srgbClr val="1B05BB"/>
                </a:solidFill>
              </a:rPr>
              <a:t>Unauthorised absence may result in the school referring to the Local Authority for sanctions and/or legal proceedings</a:t>
            </a:r>
          </a:p>
          <a:p>
            <a:pPr marL="685800" indent="-685800" algn="l">
              <a:buFont typeface="Arial" panose="020B0604020202020204" pitchFamily="34" charset="0"/>
              <a:buChar char="•"/>
            </a:pPr>
            <a:endParaRPr lang="en-GB" sz="6400" b="1" dirty="0">
              <a:solidFill>
                <a:srgbClr val="1B05BB"/>
              </a:solidFill>
            </a:endParaRPr>
          </a:p>
          <a:p>
            <a:pPr algn="l"/>
            <a:r>
              <a:rPr lang="en-GB" sz="6400" b="1" dirty="0">
                <a:solidFill>
                  <a:srgbClr val="1B05BB"/>
                </a:solidFill>
              </a:rPr>
              <a:t>Please Note: The </a:t>
            </a:r>
            <a:r>
              <a:rPr lang="en-GB" sz="6400" b="1" dirty="0" err="1">
                <a:solidFill>
                  <a:srgbClr val="1B05BB"/>
                </a:solidFill>
              </a:rPr>
              <a:t>Headteacher</a:t>
            </a:r>
            <a:r>
              <a:rPr lang="en-GB" sz="6400" b="1" dirty="0">
                <a:solidFill>
                  <a:srgbClr val="1B05BB"/>
                </a:solidFill>
              </a:rPr>
              <a:t> refers to the Attendance Policy when responding to all applications for Leave of Absence. This is available via the website: Parents - Attendance</a:t>
            </a:r>
          </a:p>
          <a:p>
            <a:endParaRPr lang="en-GB" sz="6400" b="1" dirty="0"/>
          </a:p>
          <a:p>
            <a:endParaRPr lang="en-GB" sz="2400" b="1" dirty="0"/>
          </a:p>
          <a:p>
            <a:endParaRPr lang="en-GB" sz="2400" b="1" dirty="0"/>
          </a:p>
          <a:p>
            <a:endParaRPr lang="en-GB" sz="2400" b="1" dirty="0"/>
          </a:p>
          <a:p>
            <a:endParaRPr lang="en-GB" sz="2400" b="1" dirty="0"/>
          </a:p>
          <a:p>
            <a:endParaRPr lang="en-GB" sz="2400" b="1" dirty="0"/>
          </a:p>
          <a:p>
            <a:r>
              <a:rPr lang="en-GB" sz="2400" b="1" dirty="0">
                <a:hlinkClick r:id="rId2"/>
              </a:rPr>
              <a:t>/</a:t>
            </a:r>
            <a:endParaRPr lang="en-GB" sz="2400" b="1" dirty="0"/>
          </a:p>
          <a:p>
            <a:endParaRPr lang="en-GB" sz="4400" b="1" dirty="0">
              <a:solidFill>
                <a:srgbClr val="1B05BB"/>
              </a:solidFill>
            </a:endParaRPr>
          </a:p>
        </p:txBody>
      </p:sp>
      <p:pic>
        <p:nvPicPr>
          <p:cNvPr id="4" name="Picture 3"/>
          <p:cNvPicPr/>
          <p:nvPr/>
        </p:nvPicPr>
        <p:blipFill>
          <a:blip r:embed="rId3" cstate="print"/>
          <a:srcRect/>
          <a:stretch>
            <a:fillRect/>
          </a:stretch>
        </p:blipFill>
        <p:spPr bwMode="auto">
          <a:xfrm>
            <a:off x="8028384" y="184309"/>
            <a:ext cx="715616" cy="940436"/>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1"/>
            <a:ext cx="720080" cy="936104"/>
          </a:xfrm>
          <a:prstGeom prst="rect">
            <a:avLst/>
          </a:prstGeom>
          <a:noFill/>
          <a:ln>
            <a:noFill/>
          </a:ln>
        </p:spPr>
      </p:pic>
    </p:spTree>
    <p:extLst>
      <p:ext uri="{BB962C8B-B14F-4D97-AF65-F5344CB8AC3E}">
        <p14:creationId xmlns:p14="http://schemas.microsoft.com/office/powerpoint/2010/main" val="2649311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1B05BB"/>
                </a:solidFill>
              </a:rPr>
              <a:t>Behaviour</a:t>
            </a:r>
          </a:p>
        </p:txBody>
      </p:sp>
      <p:sp>
        <p:nvSpPr>
          <p:cNvPr id="3" name="Content Placeholder 2"/>
          <p:cNvSpPr>
            <a:spLocks noGrp="1"/>
          </p:cNvSpPr>
          <p:nvPr>
            <p:ph idx="1"/>
          </p:nvPr>
        </p:nvSpPr>
        <p:spPr>
          <a:xfrm>
            <a:off x="457200" y="1600200"/>
            <a:ext cx="8229600" cy="4853136"/>
          </a:xfrm>
        </p:spPr>
        <p:txBody>
          <a:bodyPr>
            <a:normAutofit/>
          </a:bodyPr>
          <a:lstStyle/>
          <a:p>
            <a:pPr marL="0" indent="0" algn="just">
              <a:buNone/>
            </a:pPr>
            <a:r>
              <a:rPr lang="en-GB" sz="2400" dirty="0">
                <a:solidFill>
                  <a:srgbClr val="1B05BB"/>
                </a:solidFill>
              </a:rPr>
              <a:t>We have high expectations for the children, while recognising some children have specific needs. </a:t>
            </a:r>
          </a:p>
          <a:p>
            <a:pPr marL="0" indent="0" algn="just">
              <a:buNone/>
            </a:pPr>
            <a:r>
              <a:rPr lang="en-GB" sz="2400" dirty="0">
                <a:solidFill>
                  <a:srgbClr val="1B05BB"/>
                </a:solidFill>
              </a:rPr>
              <a:t>We use ‘The Colour Monster’ as the basis for our discussions about feelings and emotions. </a:t>
            </a:r>
          </a:p>
          <a:p>
            <a:pPr marL="0" indent="0" algn="just">
              <a:buNone/>
            </a:pPr>
            <a:r>
              <a:rPr lang="en-GB" sz="2400" dirty="0">
                <a:solidFill>
                  <a:srgbClr val="1B05BB"/>
                </a:solidFill>
              </a:rPr>
              <a:t>We will be talking as a class about how we all want to feel calm and that other emotions are just visiting us.</a:t>
            </a:r>
          </a:p>
          <a:p>
            <a:pPr marL="0" indent="0" algn="just">
              <a:buNone/>
            </a:pPr>
            <a:r>
              <a:rPr lang="en-GB" sz="2400" dirty="0">
                <a:solidFill>
                  <a:srgbClr val="1B05BB"/>
                </a:solidFill>
              </a:rPr>
              <a:t>Each class will then create a toolkit for the children to use to develop their emotional regulation skills and help them to get back to feeling calm.</a:t>
            </a:r>
          </a:p>
          <a:p>
            <a:pPr marL="0" indent="0" algn="just">
              <a:buNone/>
            </a:pPr>
            <a:r>
              <a:rPr lang="en-GB" sz="2400" dirty="0">
                <a:solidFill>
                  <a:srgbClr val="1B05BB"/>
                </a:solidFill>
              </a:rPr>
              <a:t>The Behaviour Policy is available from school website: </a:t>
            </a:r>
            <a:r>
              <a:rPr lang="en-GB" sz="2400" b="1" dirty="0">
                <a:solidFill>
                  <a:srgbClr val="1B05BB"/>
                </a:solidFill>
              </a:rPr>
              <a:t>Key Information – Safeguarding and E Safety – Safeguarding and E Safety Policies and Information – Behaviour Policy 2026 - 27</a:t>
            </a:r>
          </a:p>
          <a:p>
            <a:pPr marL="0" indent="0" algn="just">
              <a:buNone/>
            </a:pPr>
            <a:endParaRPr lang="en-GB" sz="2400" dirty="0">
              <a:solidFill>
                <a:srgbClr val="1B05BB"/>
              </a:solidFill>
            </a:endParaRPr>
          </a:p>
          <a:p>
            <a:pPr marL="0" indent="0" algn="just">
              <a:buNone/>
            </a:pPr>
            <a:endParaRPr lang="en-GB" sz="2400" dirty="0">
              <a:solidFill>
                <a:srgbClr val="1B05BB"/>
              </a:solidFill>
            </a:endParaRPr>
          </a:p>
        </p:txBody>
      </p:sp>
      <p:pic>
        <p:nvPicPr>
          <p:cNvPr id="4" name="Picture 3"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62062"/>
            <a:ext cx="1224136" cy="1368152"/>
          </a:xfrm>
          <a:prstGeom prst="rect">
            <a:avLst/>
          </a:prstGeom>
          <a:noFill/>
          <a:ln>
            <a:noFill/>
          </a:ln>
        </p:spPr>
      </p:pic>
      <p:pic>
        <p:nvPicPr>
          <p:cNvPr id="5" name="Picture 4"/>
          <p:cNvPicPr/>
          <p:nvPr/>
        </p:nvPicPr>
        <p:blipFill>
          <a:blip r:embed="rId3" cstate="print"/>
          <a:srcRect/>
          <a:stretch>
            <a:fillRect/>
          </a:stretch>
        </p:blipFill>
        <p:spPr bwMode="auto">
          <a:xfrm>
            <a:off x="7568856" y="112257"/>
            <a:ext cx="1296144" cy="1325989"/>
          </a:xfrm>
          <a:prstGeom prst="rect">
            <a:avLst/>
          </a:prstGeom>
          <a:noFill/>
          <a:ln w="0" algn="in">
            <a:noFill/>
            <a:miter lim="800000"/>
            <a:headEnd/>
            <a:tailEnd/>
          </a:ln>
        </p:spPr>
      </p:pic>
    </p:spTree>
    <p:extLst>
      <p:ext uri="{BB962C8B-B14F-4D97-AF65-F5344CB8AC3E}">
        <p14:creationId xmlns:p14="http://schemas.microsoft.com/office/powerpoint/2010/main" val="3325833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Routines</a:t>
            </a:r>
          </a:p>
        </p:txBody>
      </p:sp>
      <p:sp>
        <p:nvSpPr>
          <p:cNvPr id="3" name="Subtitle 2"/>
          <p:cNvSpPr>
            <a:spLocks noGrp="1"/>
          </p:cNvSpPr>
          <p:nvPr>
            <p:ph type="subTitle" idx="1"/>
          </p:nvPr>
        </p:nvSpPr>
        <p:spPr>
          <a:xfrm>
            <a:off x="539552" y="1886987"/>
            <a:ext cx="7344816" cy="4350325"/>
          </a:xfrm>
        </p:spPr>
        <p:txBody>
          <a:bodyPr>
            <a:noAutofit/>
          </a:bodyPr>
          <a:lstStyle/>
          <a:p>
            <a:pPr algn="l">
              <a:defRPr/>
            </a:pPr>
            <a:r>
              <a:rPr lang="en-GB" altLang="en-US" sz="1800" b="1" dirty="0">
                <a:solidFill>
                  <a:srgbClr val="1B05BB"/>
                </a:solidFill>
              </a:rPr>
              <a:t>Start of day – Self registration, fine and gross motor activities on tables</a:t>
            </a:r>
          </a:p>
          <a:p>
            <a:pPr algn="l">
              <a:defRPr/>
            </a:pPr>
            <a:r>
              <a:rPr lang="en-GB" altLang="en-US" sz="1800" b="1" dirty="0">
                <a:solidFill>
                  <a:srgbClr val="1B05BB"/>
                </a:solidFill>
              </a:rPr>
              <a:t>Prayer </a:t>
            </a:r>
          </a:p>
          <a:p>
            <a:pPr algn="l">
              <a:defRPr/>
            </a:pPr>
            <a:r>
              <a:rPr lang="en-GB" altLang="en-US" sz="1800" b="1" dirty="0">
                <a:solidFill>
                  <a:srgbClr val="1B05BB"/>
                </a:solidFill>
              </a:rPr>
              <a:t>Focused Literacy and Phonic learning</a:t>
            </a:r>
          </a:p>
          <a:p>
            <a:pPr algn="l">
              <a:defRPr/>
            </a:pPr>
            <a:r>
              <a:rPr lang="en-US" altLang="en-US" sz="1800" b="1" dirty="0">
                <a:solidFill>
                  <a:srgbClr val="1B05BB"/>
                </a:solidFill>
              </a:rPr>
              <a:t>Child initiated and adult-led activities</a:t>
            </a:r>
            <a:endParaRPr lang="en-GB" altLang="en-US" sz="1800" b="1" dirty="0">
              <a:solidFill>
                <a:srgbClr val="1B05BB"/>
              </a:solidFill>
            </a:endParaRPr>
          </a:p>
          <a:p>
            <a:pPr algn="l">
              <a:defRPr/>
            </a:pPr>
            <a:r>
              <a:rPr lang="en-GB" altLang="en-US" sz="1800" b="1" i="1" dirty="0">
                <a:solidFill>
                  <a:srgbClr val="1B05BB"/>
                </a:solidFill>
              </a:rPr>
              <a:t>BREAK</a:t>
            </a:r>
          </a:p>
          <a:p>
            <a:pPr algn="l">
              <a:defRPr/>
            </a:pPr>
            <a:r>
              <a:rPr lang="en-GB" altLang="en-US" sz="1800" b="1" dirty="0">
                <a:solidFill>
                  <a:srgbClr val="1B05BB"/>
                </a:solidFill>
              </a:rPr>
              <a:t>Focused Maths learning</a:t>
            </a:r>
          </a:p>
          <a:p>
            <a:pPr algn="l">
              <a:defRPr/>
            </a:pPr>
            <a:r>
              <a:rPr lang="en-GB" altLang="en-US" sz="1800" b="1" dirty="0">
                <a:solidFill>
                  <a:srgbClr val="1B05BB"/>
                </a:solidFill>
              </a:rPr>
              <a:t>Child initiated and adult-led activities</a:t>
            </a:r>
          </a:p>
          <a:p>
            <a:pPr algn="l">
              <a:defRPr/>
            </a:pPr>
            <a:r>
              <a:rPr lang="en-GB" altLang="en-US" sz="1800" b="1" i="1" dirty="0">
                <a:solidFill>
                  <a:srgbClr val="1B05BB"/>
                </a:solidFill>
              </a:rPr>
              <a:t>LUNCH</a:t>
            </a:r>
          </a:p>
          <a:p>
            <a:pPr algn="l">
              <a:defRPr/>
            </a:pPr>
            <a:r>
              <a:rPr lang="en-GB" altLang="en-US" sz="1800" b="1" dirty="0">
                <a:solidFill>
                  <a:srgbClr val="1B05BB"/>
                </a:solidFill>
              </a:rPr>
              <a:t>Focused RE/Understanding the World/PSED input</a:t>
            </a:r>
          </a:p>
          <a:p>
            <a:pPr algn="l">
              <a:defRPr/>
            </a:pPr>
            <a:r>
              <a:rPr lang="en-GB" altLang="en-US" sz="1800" b="1" dirty="0">
                <a:solidFill>
                  <a:srgbClr val="1B05BB"/>
                </a:solidFill>
              </a:rPr>
              <a:t>A mixture of child initiated and adult-led activities</a:t>
            </a:r>
          </a:p>
          <a:p>
            <a:pPr algn="l">
              <a:defRPr/>
            </a:pPr>
            <a:r>
              <a:rPr lang="en-GB" altLang="en-US" sz="1800" b="1" dirty="0" err="1">
                <a:solidFill>
                  <a:srgbClr val="1B05BB"/>
                </a:solidFill>
              </a:rPr>
              <a:t>Storytime</a:t>
            </a:r>
            <a:r>
              <a:rPr lang="en-GB" altLang="en-US" sz="1800" b="1" dirty="0">
                <a:solidFill>
                  <a:srgbClr val="1B05BB"/>
                </a:solidFill>
              </a:rPr>
              <a:t> or Circle time </a:t>
            </a:r>
          </a:p>
          <a:p>
            <a:pPr algn="l">
              <a:defRPr/>
            </a:pPr>
            <a:r>
              <a:rPr lang="en-GB" altLang="en-US" sz="1800" b="1" dirty="0">
                <a:solidFill>
                  <a:srgbClr val="1B05BB"/>
                </a:solidFill>
              </a:rPr>
              <a:t>Getting ready for home time</a:t>
            </a:r>
          </a:p>
          <a:p>
            <a:pPr algn="l">
              <a:defRPr/>
            </a:pPr>
            <a:r>
              <a:rPr lang="en-GB" altLang="en-US" sz="1800" b="1" dirty="0">
                <a:solidFill>
                  <a:srgbClr val="1B05BB"/>
                </a:solidFill>
              </a:rPr>
              <a:t>School finishes</a:t>
            </a:r>
          </a:p>
          <a:p>
            <a:pPr algn="l">
              <a:defRPr/>
            </a:pPr>
            <a:endParaRPr lang="en-GB" altLang="en-US" sz="1800" dirty="0">
              <a:solidFill>
                <a:schemeClr val="bg1"/>
              </a:solidFill>
            </a:endParaRPr>
          </a:p>
        </p:txBody>
      </p:sp>
      <p:pic>
        <p:nvPicPr>
          <p:cNvPr id="4" name="Picture 3"/>
          <p:cNvPicPr/>
          <p:nvPr/>
        </p:nvPicPr>
        <p:blipFill>
          <a:blip r:embed="rId2" cstate="print"/>
          <a:srcRect/>
          <a:stretch>
            <a:fillRect/>
          </a:stretch>
        </p:blipFill>
        <p:spPr bwMode="auto">
          <a:xfrm>
            <a:off x="7740352" y="374819"/>
            <a:ext cx="1152128" cy="1325989"/>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052" y="188640"/>
            <a:ext cx="1224136" cy="1512168"/>
          </a:xfrm>
          <a:prstGeom prst="rect">
            <a:avLst/>
          </a:prstGeom>
          <a:noFill/>
          <a:ln>
            <a:noFill/>
          </a:ln>
        </p:spPr>
      </p:pic>
    </p:spTree>
    <p:extLst>
      <p:ext uri="{BB962C8B-B14F-4D97-AF65-F5344CB8AC3E}">
        <p14:creationId xmlns:p14="http://schemas.microsoft.com/office/powerpoint/2010/main" val="45328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781128"/>
          </a:xfrm>
        </p:spPr>
        <p:txBody>
          <a:bodyPr>
            <a:normAutofit fontScale="85000" lnSpcReduction="20000"/>
          </a:bodyPr>
          <a:lstStyle/>
          <a:p>
            <a:pPr>
              <a:lnSpc>
                <a:spcPct val="80000"/>
              </a:lnSpc>
            </a:pPr>
            <a:r>
              <a:rPr lang="en-GB" altLang="en-US" sz="2400" dirty="0">
                <a:solidFill>
                  <a:srgbClr val="1B05BB"/>
                </a:solidFill>
              </a:rPr>
              <a:t>Each area of learning and development is implemented through planned, purposeful play and through a mix of adult-led and child-initiated activities. </a:t>
            </a:r>
          </a:p>
          <a:p>
            <a:pPr>
              <a:lnSpc>
                <a:spcPct val="80000"/>
              </a:lnSpc>
            </a:pPr>
            <a:r>
              <a:rPr lang="en-GB" altLang="en-US" sz="2400" dirty="0">
                <a:solidFill>
                  <a:srgbClr val="1B05BB"/>
                </a:solidFill>
              </a:rPr>
              <a:t>RE twice a week; 10% curriculum time</a:t>
            </a:r>
          </a:p>
          <a:p>
            <a:r>
              <a:rPr lang="en-GB" sz="2400" dirty="0">
                <a:solidFill>
                  <a:srgbClr val="1B05BB"/>
                </a:solidFill>
              </a:rPr>
              <a:t>By the end of the year your child will be assessed against the Early Learning Goals</a:t>
            </a:r>
          </a:p>
          <a:p>
            <a:pPr marL="0" indent="0">
              <a:lnSpc>
                <a:spcPct val="80000"/>
              </a:lnSpc>
              <a:buNone/>
            </a:pPr>
            <a:r>
              <a:rPr lang="en-GB" altLang="en-US" sz="2400" dirty="0">
                <a:solidFill>
                  <a:srgbClr val="1B05BB"/>
                </a:solidFill>
              </a:rPr>
              <a:t>Reading – They need to be reading Phase 4 Set 1 books by the end of the year.</a:t>
            </a:r>
          </a:p>
          <a:p>
            <a:pPr marL="0" indent="0">
              <a:lnSpc>
                <a:spcPct val="80000"/>
              </a:lnSpc>
              <a:buNone/>
            </a:pPr>
            <a:r>
              <a:rPr lang="en-GB" altLang="en-US" sz="2400" dirty="0">
                <a:solidFill>
                  <a:srgbClr val="1B05BB"/>
                </a:solidFill>
              </a:rPr>
              <a:t>Writing – They need to be able to write a sentence with plausible spelling attempts. </a:t>
            </a:r>
          </a:p>
          <a:p>
            <a:pPr marL="0" indent="0">
              <a:lnSpc>
                <a:spcPct val="80000"/>
              </a:lnSpc>
              <a:buNone/>
            </a:pPr>
            <a:r>
              <a:rPr lang="en-GB" altLang="en-US" sz="2400" dirty="0">
                <a:solidFill>
                  <a:srgbClr val="1B05BB"/>
                </a:solidFill>
              </a:rPr>
              <a:t>Maths – They need to be able to work with numbers up to 10 including adding, subtracting.</a:t>
            </a:r>
          </a:p>
          <a:p>
            <a:pPr marL="0" indent="0">
              <a:lnSpc>
                <a:spcPct val="80000"/>
              </a:lnSpc>
              <a:buNone/>
            </a:pPr>
            <a:endParaRPr lang="en-GB" altLang="en-US" sz="2400" dirty="0">
              <a:solidFill>
                <a:srgbClr val="FF0000"/>
              </a:solidFill>
            </a:endParaRPr>
          </a:p>
          <a:p>
            <a:pPr marL="0" indent="0">
              <a:lnSpc>
                <a:spcPct val="80000"/>
              </a:lnSpc>
              <a:buNone/>
            </a:pPr>
            <a:r>
              <a:rPr lang="en-US" altLang="en-US" sz="2400" b="1" dirty="0">
                <a:solidFill>
                  <a:srgbClr val="1B05BB"/>
                </a:solidFill>
              </a:rPr>
              <a:t>Each week you can keep up with what your child is learning via the year group page on the website: </a:t>
            </a:r>
            <a:r>
              <a:rPr lang="en-US" altLang="en-US" sz="2400" dirty="0">
                <a:solidFill>
                  <a:srgbClr val="1B05BB"/>
                </a:solidFill>
                <a:hlinkClick r:id="rId2"/>
              </a:rPr>
              <a:t>https://www.st-helens-inf.essex.sch.uk/reception/</a:t>
            </a:r>
            <a:endParaRPr lang="en-US" altLang="en-US" sz="2400" dirty="0">
              <a:solidFill>
                <a:srgbClr val="1B05BB"/>
              </a:solidFill>
            </a:endParaRPr>
          </a:p>
          <a:p>
            <a:pPr marL="0" indent="0">
              <a:lnSpc>
                <a:spcPct val="80000"/>
              </a:lnSpc>
              <a:buNone/>
            </a:pPr>
            <a:endParaRPr lang="en-US" altLang="en-US" sz="2400" b="1" dirty="0">
              <a:solidFill>
                <a:srgbClr val="FF0000"/>
              </a:solidFill>
            </a:endParaRPr>
          </a:p>
          <a:p>
            <a:pPr marL="0" indent="0">
              <a:lnSpc>
                <a:spcPct val="120000"/>
              </a:lnSpc>
              <a:buNone/>
            </a:pPr>
            <a:r>
              <a:rPr lang="en-US" altLang="en-US" sz="2400" b="1" dirty="0">
                <a:solidFill>
                  <a:srgbClr val="1B05BB"/>
                </a:solidFill>
              </a:rPr>
              <a:t>This year’s Curriculum Map can be found on the website: </a:t>
            </a:r>
          </a:p>
          <a:p>
            <a:pPr marL="0" indent="0">
              <a:lnSpc>
                <a:spcPct val="120000"/>
              </a:lnSpc>
              <a:buNone/>
            </a:pPr>
            <a:r>
              <a:rPr lang="en-US" altLang="en-US" sz="2400" dirty="0">
                <a:solidFill>
                  <a:srgbClr val="FF0000"/>
                </a:solidFill>
                <a:hlinkClick r:id="rId3"/>
              </a:rPr>
              <a:t>https://www.st-helens-inf.essex.sch.uk/curriculum-information-2026-2027/</a:t>
            </a:r>
            <a:endParaRPr lang="en-US" altLang="en-US" sz="2400" dirty="0">
              <a:solidFill>
                <a:srgbClr val="FF0000"/>
              </a:solidFill>
            </a:endParaRPr>
          </a:p>
        </p:txBody>
      </p:sp>
      <p:sp>
        <p:nvSpPr>
          <p:cNvPr id="4" name="Title 1"/>
          <p:cNvSpPr txBox="1">
            <a:spLocks/>
          </p:cNvSpPr>
          <p:nvPr/>
        </p:nvSpPr>
        <p:spPr>
          <a:xfrm>
            <a:off x="971600" y="374819"/>
            <a:ext cx="7772400" cy="1037957"/>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6600" b="1" dirty="0">
                <a:solidFill>
                  <a:srgbClr val="1B05BB"/>
                </a:solidFill>
              </a:rPr>
              <a:t>Curriculum</a:t>
            </a:r>
          </a:p>
        </p:txBody>
      </p:sp>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080120" cy="1224136"/>
          </a:xfrm>
          <a:prstGeom prst="rect">
            <a:avLst/>
          </a:prstGeom>
          <a:noFill/>
          <a:ln>
            <a:noFill/>
          </a:ln>
        </p:spPr>
      </p:pic>
      <p:pic>
        <p:nvPicPr>
          <p:cNvPr id="6" name="Picture 5"/>
          <p:cNvPicPr/>
          <p:nvPr/>
        </p:nvPicPr>
        <p:blipFill>
          <a:blip r:embed="rId5" cstate="print"/>
          <a:srcRect/>
          <a:stretch>
            <a:fillRect/>
          </a:stretch>
        </p:blipFill>
        <p:spPr bwMode="auto">
          <a:xfrm>
            <a:off x="7668344" y="180499"/>
            <a:ext cx="1296144" cy="1325989"/>
          </a:xfrm>
          <a:prstGeom prst="rect">
            <a:avLst/>
          </a:prstGeom>
          <a:noFill/>
          <a:ln w="0" algn="in">
            <a:noFill/>
            <a:miter lim="800000"/>
            <a:headEnd/>
            <a:tailEnd/>
          </a:ln>
        </p:spPr>
      </p:pic>
    </p:spTree>
    <p:extLst>
      <p:ext uri="{BB962C8B-B14F-4D97-AF65-F5344CB8AC3E}">
        <p14:creationId xmlns:p14="http://schemas.microsoft.com/office/powerpoint/2010/main" val="3108642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3200" b="1" dirty="0">
                <a:solidFill>
                  <a:srgbClr val="1B05BB"/>
                </a:solidFill>
              </a:rPr>
              <a:t>Reading</a:t>
            </a:r>
          </a:p>
        </p:txBody>
      </p:sp>
      <p:sp>
        <p:nvSpPr>
          <p:cNvPr id="3" name="Subtitle 2"/>
          <p:cNvSpPr>
            <a:spLocks noGrp="1"/>
          </p:cNvSpPr>
          <p:nvPr>
            <p:ph type="subTitle" idx="1"/>
          </p:nvPr>
        </p:nvSpPr>
        <p:spPr>
          <a:xfrm>
            <a:off x="43702" y="1511547"/>
            <a:ext cx="9144000" cy="4782373"/>
          </a:xfrm>
        </p:spPr>
        <p:txBody>
          <a:bodyPr>
            <a:normAutofit/>
          </a:bodyPr>
          <a:lstStyle/>
          <a:p>
            <a:r>
              <a:rPr lang="en-GB" sz="2000" dirty="0">
                <a:solidFill>
                  <a:srgbClr val="1B05BB"/>
                </a:solidFill>
              </a:rPr>
              <a:t>During their reading sessions, each child will complete a reading related task. </a:t>
            </a:r>
          </a:p>
          <a:p>
            <a:r>
              <a:rPr lang="en-US" sz="2000" dirty="0">
                <a:solidFill>
                  <a:srgbClr val="1B05BB"/>
                </a:solidFill>
              </a:rPr>
              <a:t>They should always have 2 books in their book bag:</a:t>
            </a:r>
          </a:p>
          <a:p>
            <a:endParaRPr lang="en-GB" sz="2000" dirty="0">
              <a:solidFill>
                <a:srgbClr val="1B05BB"/>
              </a:solidFill>
            </a:endParaRPr>
          </a:p>
          <a:p>
            <a:r>
              <a:rPr lang="en-GB" sz="2000" dirty="0">
                <a:solidFill>
                  <a:srgbClr val="1B05BB"/>
                </a:solidFill>
              </a:rPr>
              <a:t>Their </a:t>
            </a:r>
            <a:r>
              <a:rPr lang="en-GB" sz="2000" b="1" dirty="0">
                <a:solidFill>
                  <a:srgbClr val="1B05BB"/>
                </a:solidFill>
              </a:rPr>
              <a:t>Little </a:t>
            </a:r>
            <a:r>
              <a:rPr lang="en-GB" sz="2000" b="1" dirty="0" err="1">
                <a:solidFill>
                  <a:srgbClr val="1B05BB"/>
                </a:solidFill>
              </a:rPr>
              <a:t>Wandle</a:t>
            </a:r>
            <a:r>
              <a:rPr lang="en-GB" sz="2000" b="1" dirty="0">
                <a:solidFill>
                  <a:srgbClr val="1B05BB"/>
                </a:solidFill>
              </a:rPr>
              <a:t> Guided Reading book</a:t>
            </a:r>
            <a:r>
              <a:rPr lang="en-GB" sz="2000" dirty="0">
                <a:solidFill>
                  <a:srgbClr val="1B05BB"/>
                </a:solidFill>
              </a:rPr>
              <a:t>.</a:t>
            </a:r>
          </a:p>
          <a:p>
            <a:endParaRPr lang="en-GB" sz="2000" dirty="0">
              <a:solidFill>
                <a:srgbClr val="1B05BB"/>
              </a:solidFill>
            </a:endParaRPr>
          </a:p>
          <a:p>
            <a:r>
              <a:rPr lang="en-US" sz="2000" dirty="0">
                <a:solidFill>
                  <a:srgbClr val="1B05BB"/>
                </a:solidFill>
              </a:rPr>
              <a:t>Their class library book, which they will swap once a week.</a:t>
            </a:r>
          </a:p>
          <a:p>
            <a:endParaRPr lang="en-GB" sz="2000" dirty="0">
              <a:solidFill>
                <a:srgbClr val="1B05BB"/>
              </a:solidFill>
            </a:endParaRPr>
          </a:p>
          <a:p>
            <a:r>
              <a:rPr lang="en-GB" sz="2000" dirty="0">
                <a:solidFill>
                  <a:srgbClr val="1B05BB"/>
                </a:solidFill>
              </a:rPr>
              <a:t>Please make a note in their yellow diary each time you hear your child read. </a:t>
            </a:r>
            <a:r>
              <a:rPr lang="en-GB" sz="2000" b="1" dirty="0">
                <a:solidFill>
                  <a:srgbClr val="1B05BB"/>
                </a:solidFill>
              </a:rPr>
              <a:t>Only reading related messages go in the yellow diary.</a:t>
            </a:r>
          </a:p>
          <a:p>
            <a:endParaRPr lang="en-GB" sz="2000" b="1" dirty="0">
              <a:solidFill>
                <a:srgbClr val="FF0000"/>
              </a:solidFill>
            </a:endParaRPr>
          </a:p>
        </p:txBody>
      </p:sp>
      <p:pic>
        <p:nvPicPr>
          <p:cNvPr id="4" name="Picture 3"/>
          <p:cNvPicPr/>
          <p:nvPr/>
        </p:nvPicPr>
        <p:blipFill>
          <a:blip r:embed="rId3" cstate="print"/>
          <a:srcRect/>
          <a:stretch>
            <a:fillRect/>
          </a:stretch>
        </p:blipFill>
        <p:spPr bwMode="auto">
          <a:xfrm>
            <a:off x="7740352" y="159017"/>
            <a:ext cx="1296144" cy="1253759"/>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224136" cy="1368152"/>
          </a:xfrm>
          <a:prstGeom prst="rect">
            <a:avLst/>
          </a:prstGeom>
          <a:noFill/>
          <a:ln>
            <a:noFill/>
          </a:ln>
        </p:spPr>
      </p:pic>
    </p:spTree>
    <p:extLst>
      <p:ext uri="{BB962C8B-B14F-4D97-AF65-F5344CB8AC3E}">
        <p14:creationId xmlns:p14="http://schemas.microsoft.com/office/powerpoint/2010/main" val="355496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b="1" dirty="0">
              <a:solidFill>
                <a:srgbClr val="1B05BB"/>
              </a:solidFill>
            </a:endParaRPr>
          </a:p>
          <a:p>
            <a:endParaRPr lang="en-GB" dirty="0"/>
          </a:p>
          <a:p>
            <a:endParaRPr lang="en-GB" dirty="0"/>
          </a:p>
          <a:p>
            <a:pPr marL="0" indent="0">
              <a:buNone/>
            </a:pPr>
            <a:endParaRPr lang="en-GB" dirty="0"/>
          </a:p>
          <a:p>
            <a:pPr marL="0" indent="0">
              <a:buNone/>
            </a:pPr>
            <a:endParaRPr lang="en-GB" dirty="0"/>
          </a:p>
        </p:txBody>
      </p:sp>
      <p:sp>
        <p:nvSpPr>
          <p:cNvPr id="4" name="Title 1"/>
          <p:cNvSpPr>
            <a:spLocks noGrp="1"/>
          </p:cNvSpPr>
          <p:nvPr>
            <p:ph type="title"/>
          </p:nvPr>
        </p:nvSpPr>
        <p:spPr/>
        <p:txBody>
          <a:bodyPr>
            <a:normAutofit/>
          </a:bodyPr>
          <a:lstStyle/>
          <a:p>
            <a:r>
              <a:rPr lang="en-GB" sz="2800" b="1" dirty="0">
                <a:solidFill>
                  <a:srgbClr val="1B05BB"/>
                </a:solidFill>
              </a:rPr>
              <a:t>RSHE</a:t>
            </a:r>
          </a:p>
        </p:txBody>
      </p:sp>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39499"/>
            <a:ext cx="936104" cy="941229"/>
          </a:xfrm>
          <a:prstGeom prst="rect">
            <a:avLst/>
          </a:prstGeom>
          <a:noFill/>
          <a:ln>
            <a:noFill/>
          </a:ln>
        </p:spPr>
      </p:pic>
      <p:pic>
        <p:nvPicPr>
          <p:cNvPr id="6" name="Picture 5"/>
          <p:cNvPicPr/>
          <p:nvPr/>
        </p:nvPicPr>
        <p:blipFill>
          <a:blip r:embed="rId4" cstate="print"/>
          <a:srcRect/>
          <a:stretch>
            <a:fillRect/>
          </a:stretch>
        </p:blipFill>
        <p:spPr bwMode="auto">
          <a:xfrm>
            <a:off x="8100392" y="63799"/>
            <a:ext cx="792088" cy="916929"/>
          </a:xfrm>
          <a:prstGeom prst="rect">
            <a:avLst/>
          </a:prstGeom>
          <a:noFill/>
          <a:ln w="0" algn="in">
            <a:noFill/>
            <a:miter lim="800000"/>
            <a:headEnd/>
            <a:tailEnd/>
          </a:ln>
        </p:spPr>
      </p:pic>
      <p:sp>
        <p:nvSpPr>
          <p:cNvPr id="2" name="Rectangle 1"/>
          <p:cNvSpPr/>
          <p:nvPr/>
        </p:nvSpPr>
        <p:spPr>
          <a:xfrm>
            <a:off x="372700" y="980728"/>
            <a:ext cx="8795320" cy="5078313"/>
          </a:xfrm>
          <a:prstGeom prst="rect">
            <a:avLst/>
          </a:prstGeom>
        </p:spPr>
        <p:txBody>
          <a:bodyPr wrap="square">
            <a:spAutoFit/>
          </a:bodyPr>
          <a:lstStyle/>
          <a:p>
            <a:pPr fontAlgn="t"/>
            <a:r>
              <a:rPr lang="en-GB" b="1" dirty="0">
                <a:solidFill>
                  <a:srgbClr val="1B05BB"/>
                </a:solidFill>
              </a:rPr>
              <a:t>What is it about?</a:t>
            </a:r>
            <a:endParaRPr lang="en-GB" dirty="0">
              <a:solidFill>
                <a:srgbClr val="1B05BB"/>
              </a:solidFill>
            </a:endParaRPr>
          </a:p>
          <a:p>
            <a:pPr fontAlgn="t"/>
            <a:r>
              <a:rPr lang="en-GB" dirty="0">
                <a:solidFill>
                  <a:srgbClr val="1B05BB"/>
                </a:solidFill>
              </a:rPr>
              <a:t>In nursery and reception classes, the curriculum introduces young children to God's love through physical, social, emotional, intellectual, and spiritual development</a:t>
            </a:r>
          </a:p>
          <a:p>
            <a:pPr fontAlgn="t"/>
            <a:r>
              <a:rPr lang="en-GB" dirty="0">
                <a:solidFill>
                  <a:srgbClr val="1B05BB"/>
                </a:solidFill>
              </a:rPr>
              <a:t>The core themes is ‘The Wonder of Being Special and Unique.’</a:t>
            </a:r>
          </a:p>
          <a:p>
            <a:pPr fontAlgn="t"/>
            <a:endParaRPr lang="en-GB" dirty="0">
              <a:solidFill>
                <a:schemeClr val="bg1"/>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solidFill>
                  <a:srgbClr val="1B05BB"/>
                </a:solidFill>
              </a:rPr>
              <a:t>Key Areas of Development in EYFS</a:t>
            </a:r>
          </a:p>
          <a:p>
            <a:pPr marR="0" lvl="0" indent="0" fontAlgn="t">
              <a:lnSpc>
                <a:spcPct val="100000"/>
              </a:lnSpc>
              <a:spcBef>
                <a:spcPct val="0"/>
              </a:spcBef>
              <a:spcAft>
                <a:spcPct val="0"/>
              </a:spcAft>
              <a:buClrTx/>
              <a:buSzTx/>
              <a:buFontTx/>
              <a:buChar char="•"/>
              <a:tabLst/>
            </a:pPr>
            <a:r>
              <a:rPr lang="en-US" altLang="en-US" dirty="0">
                <a:solidFill>
                  <a:srgbClr val="1B05BB"/>
                </a:solidFill>
              </a:rPr>
              <a:t> Spiritual: Exploring that God loves and cares for each person, and recognizing signs of being loved and kept safe.</a:t>
            </a:r>
          </a:p>
          <a:p>
            <a:pPr marR="0" lvl="0" indent="0" fontAlgn="t">
              <a:lnSpc>
                <a:spcPct val="100000"/>
              </a:lnSpc>
              <a:spcBef>
                <a:spcPct val="0"/>
              </a:spcBef>
              <a:spcAft>
                <a:spcPct val="0"/>
              </a:spcAft>
              <a:buClrTx/>
              <a:buSzTx/>
              <a:buFontTx/>
              <a:buChar char="•"/>
              <a:tabLst/>
            </a:pPr>
            <a:r>
              <a:rPr lang="en-US" altLang="en-US" dirty="0">
                <a:solidFill>
                  <a:srgbClr val="1B05BB"/>
                </a:solidFill>
              </a:rPr>
              <a:t> Physical: Discovering how everyone is unique and different, naming basic external body parts, and understanding personal hygiene or self-care.</a:t>
            </a:r>
          </a:p>
          <a:p>
            <a:pPr marR="0" lvl="0" indent="0" fontAlgn="t">
              <a:lnSpc>
                <a:spcPct val="100000"/>
              </a:lnSpc>
              <a:spcBef>
                <a:spcPct val="0"/>
              </a:spcBef>
              <a:spcAft>
                <a:spcPct val="0"/>
              </a:spcAft>
              <a:buClrTx/>
              <a:buSzTx/>
              <a:buFontTx/>
              <a:buChar char="•"/>
              <a:tabLst/>
            </a:pPr>
            <a:r>
              <a:rPr lang="en-US" altLang="en-US" dirty="0">
                <a:solidFill>
                  <a:srgbClr val="1B05BB"/>
                </a:solidFill>
              </a:rPr>
              <a:t> Social &amp; Emotional: Learning how to be a good friend, sharing feelings, and celebrating individual worth and identity.</a:t>
            </a:r>
          </a:p>
          <a:p>
            <a:pPr marR="0" lvl="0" indent="0" fontAlgn="t">
              <a:lnSpc>
                <a:spcPct val="100000"/>
              </a:lnSpc>
              <a:spcBef>
                <a:spcPct val="0"/>
              </a:spcBef>
              <a:spcAft>
                <a:spcPct val="0"/>
              </a:spcAft>
              <a:buClrTx/>
              <a:buSzTx/>
              <a:buFontTx/>
              <a:buChar char="•"/>
              <a:tabLst/>
            </a:pPr>
            <a:r>
              <a:rPr lang="en-US" altLang="en-US" dirty="0">
                <a:solidFill>
                  <a:srgbClr val="1B05BB"/>
                </a:solidFill>
              </a:rPr>
              <a:t> Intellectual: Discussing why friends are important and understanding what makes a good, kind relationship. </a:t>
            </a:r>
          </a:p>
          <a:p>
            <a:pPr marR="0" lvl="0" indent="0" fontAlgn="t">
              <a:lnSpc>
                <a:spcPct val="100000"/>
              </a:lnSpc>
              <a:spcBef>
                <a:spcPct val="0"/>
              </a:spcBef>
              <a:spcAft>
                <a:spcPct val="0"/>
              </a:spcAft>
              <a:buClrTx/>
              <a:buSzTx/>
              <a:buFontTx/>
              <a:buChar char="•"/>
              <a:tabLst/>
            </a:pPr>
            <a:endParaRPr lang="en-GB" dirty="0">
              <a:solidFill>
                <a:schemeClr val="bg1"/>
              </a:solidFill>
            </a:endParaRPr>
          </a:p>
          <a:p>
            <a:pPr fontAlgn="t"/>
            <a:r>
              <a:rPr lang="en-GB" dirty="0">
                <a:solidFill>
                  <a:srgbClr val="1B05BB"/>
                </a:solidFill>
              </a:rPr>
              <a:t> </a:t>
            </a:r>
            <a:r>
              <a:rPr lang="en-GB" b="1" dirty="0">
                <a:solidFill>
                  <a:srgbClr val="1B05BB"/>
                </a:solidFill>
              </a:rPr>
              <a:t>What is the purpose of our RSHE curriculum?</a:t>
            </a:r>
            <a:endParaRPr lang="en-GB" dirty="0">
              <a:solidFill>
                <a:srgbClr val="1B05BB"/>
              </a:solidFill>
            </a:endParaRPr>
          </a:p>
          <a:p>
            <a:pPr fontAlgn="t"/>
            <a:r>
              <a:rPr lang="en-GB" dirty="0">
                <a:solidFill>
                  <a:srgbClr val="1B05BB"/>
                </a:solidFill>
              </a:rPr>
              <a:t>We want to enable children to embrace the challenges of creating a happy and successful adult life. </a:t>
            </a:r>
          </a:p>
        </p:txBody>
      </p:sp>
    </p:spTree>
    <p:extLst>
      <p:ext uri="{BB962C8B-B14F-4D97-AF65-F5344CB8AC3E}">
        <p14:creationId xmlns:p14="http://schemas.microsoft.com/office/powerpoint/2010/main" val="2461236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1B05BB"/>
                </a:solidFill>
              </a:rPr>
              <a:t>Phonics</a:t>
            </a:r>
          </a:p>
        </p:txBody>
      </p:sp>
      <p:sp>
        <p:nvSpPr>
          <p:cNvPr id="3" name="Content Placeholder 2"/>
          <p:cNvSpPr>
            <a:spLocks noGrp="1"/>
          </p:cNvSpPr>
          <p:nvPr>
            <p:ph idx="1"/>
          </p:nvPr>
        </p:nvSpPr>
        <p:spPr>
          <a:xfrm>
            <a:off x="424363" y="1821577"/>
            <a:ext cx="8229600" cy="5069160"/>
          </a:xfrm>
        </p:spPr>
        <p:txBody>
          <a:bodyPr>
            <a:normAutofit/>
          </a:bodyPr>
          <a:lstStyle/>
          <a:p>
            <a:pPr marL="0" indent="0">
              <a:buNone/>
            </a:pPr>
            <a:endParaRPr lang="en-GB" sz="3100" dirty="0">
              <a:solidFill>
                <a:srgbClr val="1B05BB"/>
              </a:solidFill>
            </a:endParaRPr>
          </a:p>
          <a:p>
            <a:pPr marL="0" indent="0">
              <a:buNone/>
            </a:pPr>
            <a:r>
              <a:rPr lang="en-GB" sz="2400" dirty="0">
                <a:solidFill>
                  <a:srgbClr val="1B05BB"/>
                </a:solidFill>
              </a:rPr>
              <a:t>Your child will learn to read and write through Phonics. We teach the children the sounds of letters and help them to segment and blend to read words. They apply this skill when writing. </a:t>
            </a:r>
          </a:p>
          <a:p>
            <a:pPr marL="0" indent="0">
              <a:buNone/>
            </a:pPr>
            <a:endParaRPr lang="en-US" sz="2400" dirty="0">
              <a:solidFill>
                <a:srgbClr val="1B05BB"/>
              </a:solidFill>
            </a:endParaRPr>
          </a:p>
          <a:p>
            <a:pPr marL="0" indent="0">
              <a:buNone/>
            </a:pPr>
            <a:r>
              <a:rPr lang="en-US" sz="2400" dirty="0">
                <a:solidFill>
                  <a:srgbClr val="1B05BB"/>
                </a:solidFill>
              </a:rPr>
              <a:t>We use Little </a:t>
            </a:r>
            <a:r>
              <a:rPr lang="en-US" sz="2400" dirty="0" err="1">
                <a:solidFill>
                  <a:srgbClr val="1B05BB"/>
                </a:solidFill>
              </a:rPr>
              <a:t>Wandle</a:t>
            </a:r>
            <a:r>
              <a:rPr lang="en-US" sz="2400" dirty="0">
                <a:solidFill>
                  <a:srgbClr val="1B05BB"/>
                </a:solidFill>
              </a:rPr>
              <a:t> Letters and Sounds:</a:t>
            </a:r>
          </a:p>
          <a:p>
            <a:pPr marL="0" indent="0">
              <a:buNone/>
            </a:pPr>
            <a:r>
              <a:rPr lang="en-GB" sz="2400" dirty="0">
                <a:solidFill>
                  <a:srgbClr val="1B05BB"/>
                </a:solidFill>
              </a:rPr>
              <a:t>https://www.littlewandlelettersandsounds.org.uk/resources/for-parents</a:t>
            </a:r>
            <a:endParaRPr lang="en-GB" sz="1400" dirty="0">
              <a:solidFill>
                <a:srgbClr val="1B05BB"/>
              </a:solidFill>
            </a:endParaRPr>
          </a:p>
        </p:txBody>
      </p:sp>
      <p:pic>
        <p:nvPicPr>
          <p:cNvPr id="4" name="Picture 3"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1224136" cy="1368152"/>
          </a:xfrm>
          <a:prstGeom prst="rect">
            <a:avLst/>
          </a:prstGeom>
          <a:noFill/>
          <a:ln>
            <a:noFill/>
          </a:ln>
        </p:spPr>
      </p:pic>
      <p:pic>
        <p:nvPicPr>
          <p:cNvPr id="5" name="Picture 4"/>
          <p:cNvPicPr/>
          <p:nvPr/>
        </p:nvPicPr>
        <p:blipFill>
          <a:blip r:embed="rId3" cstate="print"/>
          <a:srcRect/>
          <a:stretch>
            <a:fillRect/>
          </a:stretch>
        </p:blipFill>
        <p:spPr bwMode="auto">
          <a:xfrm>
            <a:off x="7596336" y="374819"/>
            <a:ext cx="1296144" cy="1325989"/>
          </a:xfrm>
          <a:prstGeom prst="rect">
            <a:avLst/>
          </a:prstGeom>
          <a:noFill/>
          <a:ln w="0" algn="in">
            <a:noFill/>
            <a:miter lim="800000"/>
            <a:headEnd/>
            <a:tailEnd/>
          </a:ln>
        </p:spPr>
      </p:pic>
      <p:pic>
        <p:nvPicPr>
          <p:cNvPr id="6" name="Picture 2" descr="Wandle Learning Partnership - Ho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085184"/>
            <a:ext cx="3431628" cy="1473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3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59" y="1268760"/>
            <a:ext cx="8191547" cy="5174035"/>
          </a:xfrm>
        </p:spPr>
        <p:txBody>
          <a:bodyPr>
            <a:normAutofit/>
          </a:bodyPr>
          <a:lstStyle/>
          <a:p>
            <a:pPr marL="0" indent="0" algn="ctr">
              <a:buNone/>
            </a:pPr>
            <a:r>
              <a:rPr lang="en-GB" sz="2400" b="1" dirty="0">
                <a:solidFill>
                  <a:srgbClr val="1B05BB"/>
                </a:solidFill>
              </a:rPr>
              <a:t>Phonics Scheme: Little </a:t>
            </a:r>
            <a:r>
              <a:rPr lang="en-GB" sz="2400" b="1" dirty="0" err="1">
                <a:solidFill>
                  <a:srgbClr val="1B05BB"/>
                </a:solidFill>
              </a:rPr>
              <a:t>Wandle</a:t>
            </a:r>
            <a:endParaRPr lang="en-GB" sz="2400" b="1" dirty="0">
              <a:solidFill>
                <a:srgbClr val="1B05BB"/>
              </a:solidFill>
            </a:endParaRPr>
          </a:p>
          <a:p>
            <a:r>
              <a:rPr lang="en-GB" sz="2400" i="1" dirty="0">
                <a:solidFill>
                  <a:srgbClr val="1B05BB"/>
                </a:solidFill>
              </a:rPr>
              <a:t>Your child will have 1 guided reading book and 1 library book in their bag. The guided reading book will have parent prompts in the cover and </a:t>
            </a:r>
            <a:r>
              <a:rPr lang="en-GB" sz="2400" i="1">
                <a:solidFill>
                  <a:srgbClr val="1B05BB"/>
                </a:solidFill>
              </a:rPr>
              <a:t>this is </a:t>
            </a:r>
            <a:r>
              <a:rPr lang="en-GB" sz="2400" i="1" dirty="0">
                <a:solidFill>
                  <a:srgbClr val="1B05BB"/>
                </a:solidFill>
              </a:rPr>
              <a:t>the book they have looked at with an adult more than once, in their class already.</a:t>
            </a:r>
          </a:p>
          <a:p>
            <a:r>
              <a:rPr lang="en-GB" sz="2400" i="1" dirty="0">
                <a:solidFill>
                  <a:srgbClr val="1B05BB"/>
                </a:solidFill>
              </a:rPr>
              <a:t>The library book is a book that your child has chosen to read at bedtime. </a:t>
            </a:r>
          </a:p>
          <a:p>
            <a:r>
              <a:rPr lang="en-GB" sz="2400" i="1" dirty="0">
                <a:solidFill>
                  <a:srgbClr val="1B05BB"/>
                </a:solidFill>
              </a:rPr>
              <a:t>All the books are changed weekly, each group will have a set day. Please note: children will move to different groups throughout the year as they progress with their reading.</a:t>
            </a:r>
          </a:p>
          <a:p>
            <a:endParaRPr lang="en-US" sz="2400" dirty="0">
              <a:solidFill>
                <a:srgbClr val="1B05BB"/>
              </a:solidFill>
            </a:endParaRPr>
          </a:p>
        </p:txBody>
      </p:sp>
      <p:sp>
        <p:nvSpPr>
          <p:cNvPr id="4" name="Title 1"/>
          <p:cNvSpPr>
            <a:spLocks noGrp="1"/>
          </p:cNvSpPr>
          <p:nvPr>
            <p:ph type="title"/>
          </p:nvPr>
        </p:nvSpPr>
        <p:spPr/>
        <p:txBody>
          <a:bodyPr>
            <a:normAutofit/>
          </a:bodyPr>
          <a:lstStyle/>
          <a:p>
            <a:r>
              <a:rPr lang="en-GB" sz="6600" b="1" dirty="0">
                <a:solidFill>
                  <a:srgbClr val="1B05BB"/>
                </a:solidFill>
              </a:rPr>
              <a:t>Reading</a:t>
            </a:r>
          </a:p>
        </p:txBody>
      </p:sp>
      <p:pic>
        <p:nvPicPr>
          <p:cNvPr id="5" name="Picture 4"/>
          <p:cNvPicPr/>
          <p:nvPr/>
        </p:nvPicPr>
        <p:blipFill>
          <a:blip r:embed="rId2" cstate="print"/>
          <a:srcRect/>
          <a:stretch>
            <a:fillRect/>
          </a:stretch>
        </p:blipFill>
        <p:spPr bwMode="auto">
          <a:xfrm>
            <a:off x="7740352" y="288283"/>
            <a:ext cx="1090464" cy="1311917"/>
          </a:xfrm>
          <a:prstGeom prst="rect">
            <a:avLst/>
          </a:prstGeom>
          <a:noFill/>
          <a:ln w="0" algn="in">
            <a:noFill/>
            <a:miter lim="800000"/>
            <a:headEnd/>
            <a:tailEnd/>
          </a:ln>
        </p:spPr>
      </p:pic>
      <p:pic>
        <p:nvPicPr>
          <p:cNvPr id="6" name="Picture 5"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 y="288283"/>
            <a:ext cx="1224136" cy="1368152"/>
          </a:xfrm>
          <a:prstGeom prst="rect">
            <a:avLst/>
          </a:prstGeom>
          <a:noFill/>
          <a:ln>
            <a:noFill/>
          </a:ln>
        </p:spPr>
      </p:pic>
      <p:pic>
        <p:nvPicPr>
          <p:cNvPr id="1026" name="Picture 2" descr="Wandle Learning Partnership - Hom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9792" y="5589240"/>
            <a:ext cx="2760868" cy="1185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04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4800" b="1" dirty="0">
                <a:solidFill>
                  <a:srgbClr val="1B05BB"/>
                </a:solidFill>
              </a:rPr>
              <a:t>Reading Race </a:t>
            </a:r>
          </a:p>
        </p:txBody>
      </p:sp>
      <p:sp>
        <p:nvSpPr>
          <p:cNvPr id="3" name="Subtitle 2"/>
          <p:cNvSpPr>
            <a:spLocks noGrp="1"/>
          </p:cNvSpPr>
          <p:nvPr>
            <p:ph type="subTitle" idx="1"/>
          </p:nvPr>
        </p:nvSpPr>
        <p:spPr>
          <a:xfrm>
            <a:off x="179512" y="2175019"/>
            <a:ext cx="8784976" cy="4782373"/>
          </a:xfrm>
        </p:spPr>
        <p:txBody>
          <a:bodyPr>
            <a:normAutofit/>
          </a:bodyPr>
          <a:lstStyle/>
          <a:p>
            <a:r>
              <a:rPr lang="en-GB" sz="2400" dirty="0">
                <a:solidFill>
                  <a:srgbClr val="1B05BB"/>
                </a:solidFill>
              </a:rPr>
              <a:t>Please write a short comment in their yellow diary every time you hear your child read </a:t>
            </a:r>
          </a:p>
          <a:p>
            <a:r>
              <a:rPr lang="en-GB" sz="2400" dirty="0">
                <a:solidFill>
                  <a:srgbClr val="1B05BB"/>
                </a:solidFill>
              </a:rPr>
              <a:t>- even if its just the title and the page numbers read.</a:t>
            </a:r>
          </a:p>
          <a:p>
            <a:pPr algn="l"/>
            <a:endParaRPr lang="en-GB" sz="2400" b="1" dirty="0">
              <a:solidFill>
                <a:srgbClr val="1B05BB"/>
              </a:solidFill>
            </a:endParaRPr>
          </a:p>
          <a:p>
            <a:r>
              <a:rPr lang="en-US" b="1" dirty="0">
                <a:solidFill>
                  <a:srgbClr val="1B05BB"/>
                </a:solidFill>
              </a:rPr>
              <a:t>1 comment from you = 1 move along their class Reading Race. </a:t>
            </a:r>
          </a:p>
          <a:p>
            <a:endParaRPr lang="en-US" b="1" dirty="0">
              <a:solidFill>
                <a:srgbClr val="1B05BB"/>
              </a:solidFill>
            </a:endParaRPr>
          </a:p>
          <a:p>
            <a:r>
              <a:rPr lang="en-US" b="1" dirty="0">
                <a:solidFill>
                  <a:srgbClr val="1B05BB"/>
                </a:solidFill>
              </a:rPr>
              <a:t>5 comments = Winning Place + </a:t>
            </a:r>
            <a:r>
              <a:rPr lang="en-US" sz="3600" b="1" dirty="0">
                <a:solidFill>
                  <a:srgbClr val="1B05BB"/>
                </a:solidFill>
                <a:effectLst>
                  <a:outerShdw blurRad="38100" dist="38100" dir="2700000" algn="tl">
                    <a:srgbClr val="000000">
                      <a:alpha val="43137"/>
                    </a:srgbClr>
                  </a:outerShdw>
                </a:effectLst>
              </a:rPr>
              <a:t>a reward</a:t>
            </a:r>
            <a:r>
              <a:rPr lang="en-US" b="1" dirty="0">
                <a:solidFill>
                  <a:srgbClr val="1B05BB"/>
                </a:solidFill>
              </a:rPr>
              <a:t>!</a:t>
            </a:r>
          </a:p>
        </p:txBody>
      </p:sp>
      <p:pic>
        <p:nvPicPr>
          <p:cNvPr id="4" name="Picture 3"/>
          <p:cNvPicPr/>
          <p:nvPr/>
        </p:nvPicPr>
        <p:blipFill>
          <a:blip r:embed="rId3" cstate="print"/>
          <a:srcRect/>
          <a:stretch>
            <a:fillRect/>
          </a:stretch>
        </p:blipFill>
        <p:spPr bwMode="auto">
          <a:xfrm>
            <a:off x="7812360" y="159017"/>
            <a:ext cx="1224136" cy="1614021"/>
          </a:xfrm>
          <a:prstGeom prst="rect">
            <a:avLst/>
          </a:prstGeom>
          <a:noFill/>
          <a:ln w="0" algn="in">
            <a:noFill/>
            <a:miter lim="800000"/>
            <a:headEnd/>
            <a:tailEnd/>
          </a:ln>
        </p:spPr>
      </p:pic>
      <p:pic>
        <p:nvPicPr>
          <p:cNvPr id="5" name="Picture 4"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188640"/>
            <a:ext cx="1440160" cy="1800200"/>
          </a:xfrm>
          <a:prstGeom prst="rect">
            <a:avLst/>
          </a:prstGeom>
          <a:noFill/>
          <a:ln>
            <a:noFill/>
          </a:ln>
        </p:spPr>
      </p:pic>
    </p:spTree>
    <p:extLst>
      <p:ext uri="{BB962C8B-B14F-4D97-AF65-F5344CB8AC3E}">
        <p14:creationId xmlns:p14="http://schemas.microsoft.com/office/powerpoint/2010/main" val="4219626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74819"/>
            <a:ext cx="7772400" cy="1470025"/>
          </a:xfrm>
        </p:spPr>
        <p:txBody>
          <a:bodyPr>
            <a:normAutofit/>
          </a:bodyPr>
          <a:lstStyle/>
          <a:p>
            <a:r>
              <a:rPr lang="en-GB" sz="6600" b="1" dirty="0">
                <a:solidFill>
                  <a:srgbClr val="1B05BB"/>
                </a:solidFill>
              </a:rPr>
              <a:t>Homework</a:t>
            </a:r>
          </a:p>
        </p:txBody>
      </p:sp>
      <p:sp>
        <p:nvSpPr>
          <p:cNvPr id="3" name="Subtitle 2"/>
          <p:cNvSpPr>
            <a:spLocks noGrp="1"/>
          </p:cNvSpPr>
          <p:nvPr>
            <p:ph type="subTitle" idx="1"/>
          </p:nvPr>
        </p:nvSpPr>
        <p:spPr>
          <a:xfrm>
            <a:off x="539552" y="2031022"/>
            <a:ext cx="7848871" cy="4566329"/>
          </a:xfrm>
        </p:spPr>
        <p:txBody>
          <a:bodyPr>
            <a:normAutofit fontScale="92500" lnSpcReduction="20000"/>
          </a:bodyPr>
          <a:lstStyle/>
          <a:p>
            <a:pPr algn="just"/>
            <a:r>
              <a:rPr lang="en-US" sz="3300" b="1" dirty="0">
                <a:solidFill>
                  <a:srgbClr val="1B05BB"/>
                </a:solidFill>
              </a:rPr>
              <a:t>The Homework Policy states that;</a:t>
            </a:r>
          </a:p>
          <a:p>
            <a:pPr algn="just"/>
            <a:r>
              <a:rPr lang="en-US" sz="3300" dirty="0">
                <a:solidFill>
                  <a:srgbClr val="1B05BB"/>
                </a:solidFill>
              </a:rPr>
              <a:t>for</a:t>
            </a:r>
            <a:r>
              <a:rPr lang="en-US" sz="3300" b="1" dirty="0">
                <a:solidFill>
                  <a:srgbClr val="1B05BB"/>
                </a:solidFill>
              </a:rPr>
              <a:t> Reading </a:t>
            </a:r>
            <a:r>
              <a:rPr lang="en-US" sz="3300" dirty="0">
                <a:solidFill>
                  <a:srgbClr val="1B05BB"/>
                </a:solidFill>
              </a:rPr>
              <a:t>children should read for 10 minutes per evening minimum. Children should read their </a:t>
            </a:r>
            <a:r>
              <a:rPr lang="en-US" sz="3300" u="sng" dirty="0">
                <a:solidFill>
                  <a:srgbClr val="1B05BB"/>
                </a:solidFill>
              </a:rPr>
              <a:t>Guided Reading book</a:t>
            </a:r>
            <a:r>
              <a:rPr lang="en-US" sz="3300" dirty="0">
                <a:solidFill>
                  <a:srgbClr val="1B05BB"/>
                </a:solidFill>
              </a:rPr>
              <a:t> every night. Parents should write a comment in the reading diary each day to update teachers of their child’s progress at home. 5 weekly comments = 1 reward!</a:t>
            </a:r>
          </a:p>
          <a:p>
            <a:pPr algn="just"/>
            <a:r>
              <a:rPr lang="en-US" sz="3300" dirty="0">
                <a:solidFill>
                  <a:srgbClr val="1B05BB"/>
                </a:solidFill>
              </a:rPr>
              <a:t>In summer term, Reception children will have one piece of additional homework emailed out to parents.</a:t>
            </a:r>
          </a:p>
          <a:p>
            <a:pPr algn="just"/>
            <a:endParaRPr lang="en-US" sz="1500" b="1" dirty="0">
              <a:solidFill>
                <a:srgbClr val="FF0000"/>
              </a:solidFill>
            </a:endParaRPr>
          </a:p>
          <a:p>
            <a:pPr algn="just"/>
            <a:endParaRPr lang="en-US" sz="1500" dirty="0">
              <a:solidFill>
                <a:srgbClr val="1B05BB"/>
              </a:solidFill>
            </a:endParaRPr>
          </a:p>
        </p:txBody>
      </p:sp>
      <p:pic>
        <p:nvPicPr>
          <p:cNvPr id="4" name="Picture 3"/>
          <p:cNvPicPr/>
          <p:nvPr/>
        </p:nvPicPr>
        <p:blipFill>
          <a:blip r:embed="rId2" cstate="print"/>
          <a:srcRect/>
          <a:stretch>
            <a:fillRect/>
          </a:stretch>
        </p:blipFill>
        <p:spPr bwMode="auto">
          <a:xfrm>
            <a:off x="7452320" y="374819"/>
            <a:ext cx="1440160" cy="1253981"/>
          </a:xfrm>
          <a:prstGeom prst="rect">
            <a:avLst/>
          </a:prstGeom>
          <a:noFill/>
          <a:ln w="0" algn="in">
            <a:noFill/>
            <a:miter lim="800000"/>
            <a:headEnd/>
            <a:tailEnd/>
          </a:ln>
        </p:spPr>
      </p:pic>
      <p:pic>
        <p:nvPicPr>
          <p:cNvPr id="5" name="Picture 4" descr="See the source imag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88640"/>
            <a:ext cx="1152128" cy="1296144"/>
          </a:xfrm>
          <a:prstGeom prst="rect">
            <a:avLst/>
          </a:prstGeom>
          <a:noFill/>
          <a:ln>
            <a:noFill/>
          </a:ln>
        </p:spPr>
      </p:pic>
    </p:spTree>
    <p:extLst>
      <p:ext uri="{BB962C8B-B14F-4D97-AF65-F5344CB8AC3E}">
        <p14:creationId xmlns:p14="http://schemas.microsoft.com/office/powerpoint/2010/main" val="453286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4857403"/>
          </a:xfrm>
        </p:spPr>
        <p:txBody>
          <a:bodyPr>
            <a:normAutofit/>
          </a:bodyPr>
          <a:lstStyle/>
          <a:p>
            <a:r>
              <a:rPr lang="en-US" dirty="0">
                <a:solidFill>
                  <a:srgbClr val="1B05BB"/>
                </a:solidFill>
              </a:rPr>
              <a:t>Where children need additional support with their wellbeing:</a:t>
            </a:r>
          </a:p>
          <a:p>
            <a:endParaRPr lang="en-US" sz="900" dirty="0">
              <a:solidFill>
                <a:srgbClr val="1B05BB"/>
              </a:solidFill>
            </a:endParaRPr>
          </a:p>
          <a:p>
            <a:r>
              <a:rPr lang="en-US" dirty="0">
                <a:solidFill>
                  <a:srgbClr val="1B05BB"/>
                </a:solidFill>
              </a:rPr>
              <a:t>‘</a:t>
            </a:r>
            <a:r>
              <a:rPr lang="en-US" dirty="0" err="1">
                <a:solidFill>
                  <a:srgbClr val="1B05BB"/>
                </a:solidFill>
              </a:rPr>
              <a:t>Colour</a:t>
            </a:r>
            <a:r>
              <a:rPr lang="en-US" dirty="0">
                <a:solidFill>
                  <a:srgbClr val="1B05BB"/>
                </a:solidFill>
              </a:rPr>
              <a:t> Monster’ in classes </a:t>
            </a:r>
          </a:p>
          <a:p>
            <a:pPr marL="0" indent="0">
              <a:buNone/>
            </a:pPr>
            <a:endParaRPr lang="en-US" sz="1800" dirty="0">
              <a:solidFill>
                <a:srgbClr val="1B05BB"/>
              </a:solidFill>
            </a:endParaRPr>
          </a:p>
          <a:p>
            <a:r>
              <a:rPr lang="en-US" dirty="0">
                <a:solidFill>
                  <a:srgbClr val="1B05BB"/>
                </a:solidFill>
              </a:rPr>
              <a:t>‘Rainbows’ – please see </a:t>
            </a:r>
            <a:r>
              <a:rPr lang="en-US" dirty="0" err="1">
                <a:solidFill>
                  <a:srgbClr val="1B05BB"/>
                </a:solidFill>
              </a:rPr>
              <a:t>Ms</a:t>
            </a:r>
            <a:r>
              <a:rPr lang="en-US" dirty="0">
                <a:solidFill>
                  <a:srgbClr val="1B05BB"/>
                </a:solidFill>
              </a:rPr>
              <a:t> McAuliffe/Mrs Morris</a:t>
            </a:r>
          </a:p>
          <a:p>
            <a:endParaRPr lang="en-US" dirty="0">
              <a:solidFill>
                <a:srgbClr val="1B05BB"/>
              </a:solidFill>
            </a:endParaRPr>
          </a:p>
          <a:p>
            <a:endParaRPr lang="en-US" sz="4400" dirty="0">
              <a:solidFill>
                <a:srgbClr val="1B05BB"/>
              </a:solidFill>
            </a:endParaRPr>
          </a:p>
        </p:txBody>
      </p:sp>
      <p:sp>
        <p:nvSpPr>
          <p:cNvPr id="4" name="Title 1"/>
          <p:cNvSpPr>
            <a:spLocks noGrp="1"/>
          </p:cNvSpPr>
          <p:nvPr>
            <p:ph type="title"/>
          </p:nvPr>
        </p:nvSpPr>
        <p:spPr/>
        <p:txBody>
          <a:bodyPr>
            <a:normAutofit/>
          </a:bodyPr>
          <a:lstStyle/>
          <a:p>
            <a:r>
              <a:rPr lang="en-GB" sz="4800" b="1" dirty="0">
                <a:solidFill>
                  <a:srgbClr val="1B05BB"/>
                </a:solidFill>
              </a:rPr>
              <a:t>Wellbeing</a:t>
            </a:r>
          </a:p>
        </p:txBody>
      </p:sp>
      <p:pic>
        <p:nvPicPr>
          <p:cNvPr id="5" name="Picture 4"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88640"/>
            <a:ext cx="864096" cy="1080120"/>
          </a:xfrm>
          <a:prstGeom prst="rect">
            <a:avLst/>
          </a:prstGeom>
          <a:noFill/>
          <a:ln>
            <a:noFill/>
          </a:ln>
        </p:spPr>
      </p:pic>
      <p:pic>
        <p:nvPicPr>
          <p:cNvPr id="6" name="Picture 5"/>
          <p:cNvPicPr/>
          <p:nvPr/>
        </p:nvPicPr>
        <p:blipFill>
          <a:blip r:embed="rId3" cstate="print"/>
          <a:srcRect/>
          <a:stretch>
            <a:fillRect/>
          </a:stretch>
        </p:blipFill>
        <p:spPr bwMode="auto">
          <a:xfrm>
            <a:off x="7884368" y="188641"/>
            <a:ext cx="1008112" cy="1080119"/>
          </a:xfrm>
          <a:prstGeom prst="rect">
            <a:avLst/>
          </a:prstGeom>
          <a:noFill/>
          <a:ln w="0" algn="in">
            <a:noFill/>
            <a:miter lim="800000"/>
            <a:headEnd/>
            <a:tailEnd/>
          </a:ln>
        </p:spPr>
      </p:pic>
      <p:pic>
        <p:nvPicPr>
          <p:cNvPr id="7" name="Picture 2" descr="Rainbows Bereavement Support G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23928" y="4032111"/>
            <a:ext cx="3316835" cy="1147512"/>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6025753" y="5545982"/>
            <a:ext cx="3940136" cy="17018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dirty="0">
              <a:solidFill>
                <a:srgbClr val="1B05BB"/>
              </a:solidFill>
            </a:endParaRPr>
          </a:p>
        </p:txBody>
      </p:sp>
      <p:pic>
        <p:nvPicPr>
          <p:cNvPr id="11" name="Picture 2" descr="The Colour Monst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1744" y="1984842"/>
            <a:ext cx="1415241" cy="1408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056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238" y="404664"/>
            <a:ext cx="8496944" cy="7386638"/>
          </a:xfrm>
          <a:prstGeom prst="rect">
            <a:avLst/>
          </a:prstGeom>
          <a:noFill/>
        </p:spPr>
        <p:txBody>
          <a:bodyPr wrap="square" rtlCol="0">
            <a:spAutoFit/>
          </a:bodyPr>
          <a:lstStyle/>
          <a:p>
            <a:pPr algn="ctr"/>
            <a:r>
              <a:rPr lang="en-GB" sz="5400" b="1" dirty="0">
                <a:solidFill>
                  <a:srgbClr val="1B05BB"/>
                </a:solidFill>
              </a:rPr>
              <a:t>Finally</a:t>
            </a:r>
          </a:p>
          <a:p>
            <a:endParaRPr lang="en-GB" dirty="0">
              <a:solidFill>
                <a:srgbClr val="1B05BB"/>
              </a:solidFill>
            </a:endParaRPr>
          </a:p>
          <a:p>
            <a:pPr marL="285750" indent="-285750">
              <a:buFont typeface="Arial" panose="020B0604020202020204" pitchFamily="34" charset="0"/>
              <a:buChar char="•"/>
            </a:pPr>
            <a:r>
              <a:rPr lang="en-US" sz="2000" b="1" dirty="0">
                <a:solidFill>
                  <a:srgbClr val="1B05BB"/>
                </a:solidFill>
              </a:rPr>
              <a:t>Reception trip to Danbury Country Park: Wednesday 16</a:t>
            </a:r>
            <a:r>
              <a:rPr lang="en-US" sz="2000" b="1" baseline="30000" dirty="0">
                <a:solidFill>
                  <a:srgbClr val="1B05BB"/>
                </a:solidFill>
              </a:rPr>
              <a:t>th</a:t>
            </a:r>
            <a:r>
              <a:rPr lang="en-US" sz="2000" b="1" dirty="0">
                <a:solidFill>
                  <a:srgbClr val="1B05BB"/>
                </a:solidFill>
              </a:rPr>
              <a:t> June 2027 </a:t>
            </a:r>
            <a:r>
              <a:rPr lang="en-US" sz="2000" dirty="0">
                <a:solidFill>
                  <a:srgbClr val="1B05BB"/>
                </a:solidFill>
              </a:rPr>
              <a:t>‘Habitat Day’</a:t>
            </a:r>
            <a:endParaRPr lang="en-GB" sz="2000" dirty="0">
              <a:solidFill>
                <a:srgbClr val="1B05BB"/>
              </a:solidFill>
            </a:endParaRPr>
          </a:p>
          <a:p>
            <a:pPr marL="285750" indent="-285750">
              <a:buFont typeface="Arial" panose="020B0604020202020204" pitchFamily="34" charset="0"/>
              <a:buChar char="•"/>
            </a:pPr>
            <a:r>
              <a:rPr lang="en-GB" sz="2000" b="1" dirty="0">
                <a:solidFill>
                  <a:srgbClr val="1B05BB"/>
                </a:solidFill>
              </a:rPr>
              <a:t>Communication to your child’s teacher: </a:t>
            </a:r>
            <a:r>
              <a:rPr lang="en-GB" sz="2000" dirty="0">
                <a:solidFill>
                  <a:srgbClr val="1B05BB"/>
                </a:solidFill>
              </a:rPr>
              <a:t>f</a:t>
            </a:r>
            <a:r>
              <a:rPr lang="en-GB" dirty="0">
                <a:solidFill>
                  <a:srgbClr val="1B05BB"/>
                </a:solidFill>
              </a:rPr>
              <a:t>oundation@st-helens-inf.essex.sch.uk</a:t>
            </a:r>
            <a:endParaRPr lang="en-GB" sz="2000" b="1" dirty="0">
              <a:solidFill>
                <a:srgbClr val="1B05BB"/>
              </a:solidFill>
            </a:endParaRPr>
          </a:p>
          <a:p>
            <a:r>
              <a:rPr lang="en-GB" sz="2000" dirty="0">
                <a:solidFill>
                  <a:srgbClr val="1B05BB"/>
                </a:solidFill>
              </a:rPr>
              <a:t>Please name the email </a:t>
            </a:r>
            <a:r>
              <a:rPr lang="en-GB" sz="2000" b="1" dirty="0">
                <a:solidFill>
                  <a:srgbClr val="1B05BB"/>
                </a:solidFill>
              </a:rPr>
              <a:t>Subject;</a:t>
            </a:r>
            <a:r>
              <a:rPr lang="en-GB" sz="2000" dirty="0">
                <a:solidFill>
                  <a:srgbClr val="1B05BB"/>
                </a:solidFill>
              </a:rPr>
              <a:t> your child’s name and class.</a:t>
            </a:r>
          </a:p>
          <a:p>
            <a:r>
              <a:rPr lang="en-GB" sz="2000" dirty="0">
                <a:solidFill>
                  <a:srgbClr val="1B05BB"/>
                </a:solidFill>
              </a:rPr>
              <a:t>Will respond within 24 hours (during the working day/term time only).</a:t>
            </a:r>
            <a:endParaRPr lang="en-US" sz="2000" b="1" dirty="0">
              <a:solidFill>
                <a:srgbClr val="FF0000"/>
              </a:solidFill>
            </a:endParaRPr>
          </a:p>
          <a:p>
            <a:pPr marL="285750" indent="-285750">
              <a:buFont typeface="Arial" panose="020B0604020202020204" pitchFamily="34" charset="0"/>
              <a:buChar char="•"/>
            </a:pPr>
            <a:r>
              <a:rPr lang="en-US" sz="2000" b="1" dirty="0">
                <a:solidFill>
                  <a:srgbClr val="1B05BB"/>
                </a:solidFill>
              </a:rPr>
              <a:t>School Newsletter emailed to parents/</a:t>
            </a:r>
            <a:r>
              <a:rPr lang="en-US" sz="2000" b="1" dirty="0" err="1">
                <a:solidFill>
                  <a:srgbClr val="1B05BB"/>
                </a:solidFill>
              </a:rPr>
              <a:t>carers</a:t>
            </a:r>
            <a:r>
              <a:rPr lang="en-US" sz="2000" b="1" dirty="0">
                <a:solidFill>
                  <a:srgbClr val="1B05BB"/>
                </a:solidFill>
              </a:rPr>
              <a:t> every Friday</a:t>
            </a:r>
          </a:p>
          <a:p>
            <a:pPr marL="285750" indent="-285750">
              <a:buFont typeface="Arial" panose="020B0604020202020204" pitchFamily="34" charset="0"/>
              <a:buChar char="•"/>
            </a:pPr>
            <a:r>
              <a:rPr lang="en-US" sz="2000" b="1" dirty="0">
                <a:solidFill>
                  <a:srgbClr val="1B05BB"/>
                </a:solidFill>
              </a:rPr>
              <a:t>School website is a great place to go if you have any questions: </a:t>
            </a:r>
            <a:r>
              <a:rPr lang="en-US" sz="2000" dirty="0">
                <a:solidFill>
                  <a:srgbClr val="1B05BB"/>
                </a:solidFill>
                <a:hlinkClick r:id="rId2"/>
              </a:rPr>
              <a:t>https://www.st-helens-inf.essex.sch.uk/</a:t>
            </a:r>
            <a:endParaRPr lang="en-US" sz="2000" dirty="0">
              <a:solidFill>
                <a:srgbClr val="1B05BB"/>
              </a:solidFill>
            </a:endParaRPr>
          </a:p>
          <a:p>
            <a:pPr marL="285750" indent="-285750">
              <a:buFont typeface="Arial" panose="020B0604020202020204" pitchFamily="34" charset="0"/>
              <a:buChar char="•"/>
            </a:pPr>
            <a:r>
              <a:rPr lang="en-US" sz="2000" b="1" dirty="0">
                <a:solidFill>
                  <a:srgbClr val="1B05BB"/>
                </a:solidFill>
              </a:rPr>
              <a:t>Instagram – photos/videos of school activities</a:t>
            </a:r>
            <a:endParaRPr lang="en-GB" sz="2000" dirty="0">
              <a:solidFill>
                <a:srgbClr val="1B05BB"/>
              </a:solidFill>
            </a:endParaRPr>
          </a:p>
          <a:p>
            <a:pPr marL="285750" indent="-285750">
              <a:buFont typeface="Arial" panose="020B0604020202020204" pitchFamily="34" charset="0"/>
              <a:buChar char="•"/>
            </a:pPr>
            <a:endParaRPr lang="en-GB" sz="1600" b="1" dirty="0">
              <a:solidFill>
                <a:srgbClr val="FF0000"/>
              </a:solidFill>
            </a:endParaRPr>
          </a:p>
          <a:p>
            <a:r>
              <a:rPr lang="en-GB" sz="2000" b="1" u="sng" dirty="0">
                <a:solidFill>
                  <a:srgbClr val="1B05BB"/>
                </a:solidFill>
              </a:rPr>
              <a:t>Autumn Term Dates</a:t>
            </a:r>
          </a:p>
          <a:p>
            <a:pPr marL="285750" indent="-285750">
              <a:buFont typeface="Arial" panose="020B0604020202020204" pitchFamily="34" charset="0"/>
              <a:buChar char="•"/>
            </a:pPr>
            <a:r>
              <a:rPr lang="en-GB" sz="2000" b="1" dirty="0">
                <a:solidFill>
                  <a:srgbClr val="1B05BB"/>
                </a:solidFill>
              </a:rPr>
              <a:t>Parent Consultation evenings: 20</a:t>
            </a:r>
            <a:r>
              <a:rPr lang="en-GB" sz="2000" b="1" baseline="30000" dirty="0">
                <a:solidFill>
                  <a:srgbClr val="1B05BB"/>
                </a:solidFill>
              </a:rPr>
              <a:t>th</a:t>
            </a:r>
            <a:r>
              <a:rPr lang="en-GB" sz="2000" b="1" dirty="0">
                <a:solidFill>
                  <a:srgbClr val="1B05BB"/>
                </a:solidFill>
              </a:rPr>
              <a:t> and 22nd October </a:t>
            </a:r>
            <a:r>
              <a:rPr lang="en-GB" sz="2000" dirty="0">
                <a:solidFill>
                  <a:srgbClr val="1B05BB"/>
                </a:solidFill>
              </a:rPr>
              <a:t>(on-site or telephone)</a:t>
            </a:r>
          </a:p>
          <a:p>
            <a:pPr marL="285750" indent="-285750">
              <a:buFont typeface="Arial" panose="020B0604020202020204" pitchFamily="34" charset="0"/>
              <a:buChar char="•"/>
            </a:pPr>
            <a:r>
              <a:rPr lang="en-US" sz="2000" b="1" dirty="0">
                <a:solidFill>
                  <a:srgbClr val="1B05BB"/>
                </a:solidFill>
              </a:rPr>
              <a:t>Christmas ‘Nativity Through Song’: Wednesday 16</a:t>
            </a:r>
            <a:r>
              <a:rPr lang="en-US" sz="2000" b="1" baseline="30000" dirty="0">
                <a:solidFill>
                  <a:srgbClr val="1B05BB"/>
                </a:solidFill>
              </a:rPr>
              <a:t>th</a:t>
            </a:r>
            <a:r>
              <a:rPr lang="en-US" sz="2000" b="1" dirty="0">
                <a:solidFill>
                  <a:srgbClr val="1B05BB"/>
                </a:solidFill>
              </a:rPr>
              <a:t> December at 2:30pm</a:t>
            </a:r>
            <a:endParaRPr lang="en-US" sz="1600" b="1" dirty="0">
              <a:solidFill>
                <a:srgbClr val="1B05BB"/>
              </a:solidFill>
            </a:endParaRPr>
          </a:p>
          <a:p>
            <a:pPr marL="285750" indent="-285750">
              <a:buFont typeface="Arial" panose="020B0604020202020204" pitchFamily="34" charset="0"/>
              <a:buChar char="•"/>
            </a:pPr>
            <a:r>
              <a:rPr lang="en-US" sz="2000" b="1" dirty="0">
                <a:solidFill>
                  <a:srgbClr val="1B05BB"/>
                </a:solidFill>
              </a:rPr>
              <a:t>Parents/</a:t>
            </a:r>
            <a:r>
              <a:rPr lang="en-US" sz="2000" b="1" dirty="0" err="1">
                <a:solidFill>
                  <a:srgbClr val="1B05BB"/>
                </a:solidFill>
              </a:rPr>
              <a:t>carers</a:t>
            </a:r>
            <a:r>
              <a:rPr lang="en-US" sz="2000" b="1" dirty="0">
                <a:solidFill>
                  <a:srgbClr val="1B05BB"/>
                </a:solidFill>
              </a:rPr>
              <a:t> will also be invited to Class Liturgies later in the year</a:t>
            </a:r>
            <a:endParaRPr lang="en-GB" sz="2000" b="1" dirty="0">
              <a:solidFill>
                <a:srgbClr val="1B05BB"/>
              </a:solidFill>
            </a:endParaRPr>
          </a:p>
          <a:p>
            <a:pPr marL="285750" indent="-285750">
              <a:buFont typeface="Arial" panose="020B0604020202020204" pitchFamily="34" charset="0"/>
              <a:buChar char="•"/>
            </a:pPr>
            <a:endParaRPr lang="en-GB" sz="1200" b="1" dirty="0">
              <a:solidFill>
                <a:srgbClr val="1B05BB"/>
              </a:solidFill>
            </a:endParaRPr>
          </a:p>
          <a:p>
            <a:pPr algn="ctr"/>
            <a:r>
              <a:rPr lang="en-US" sz="2000" b="1" dirty="0">
                <a:solidFill>
                  <a:srgbClr val="1B05BB"/>
                </a:solidFill>
              </a:rPr>
              <a:t>This </a:t>
            </a:r>
            <a:r>
              <a:rPr lang="en-US" sz="2000" b="1" dirty="0" err="1">
                <a:solidFill>
                  <a:srgbClr val="1B05BB"/>
                </a:solidFill>
              </a:rPr>
              <a:t>Powerpoint</a:t>
            </a:r>
            <a:r>
              <a:rPr lang="en-US" sz="2000" b="1" dirty="0">
                <a:solidFill>
                  <a:srgbClr val="1B05BB"/>
                </a:solidFill>
              </a:rPr>
              <a:t> is available on the school website: </a:t>
            </a:r>
            <a:r>
              <a:rPr lang="en-GB" sz="2000" dirty="0">
                <a:solidFill>
                  <a:srgbClr val="1B05BB"/>
                </a:solidFill>
                <a:hlinkClick r:id="rId3"/>
              </a:rPr>
              <a:t>https://www.st-helens-inf.essex.sch.uk/curriculum-information-evening-for-parents-2026-27/</a:t>
            </a:r>
            <a:endParaRPr lang="en-GB" sz="2000" dirty="0">
              <a:solidFill>
                <a:srgbClr val="1B05BB"/>
              </a:solidFill>
            </a:endParaRPr>
          </a:p>
          <a:p>
            <a:pPr algn="ctr"/>
            <a:endParaRPr lang="en-GB" sz="2000" dirty="0">
              <a:solidFill>
                <a:srgbClr val="FF0000"/>
              </a:solidFill>
            </a:endParaRPr>
          </a:p>
          <a:p>
            <a:pPr marL="285750" indent="-285750">
              <a:buFont typeface="Arial" panose="020B0604020202020204" pitchFamily="34" charset="0"/>
              <a:buChar char="•"/>
            </a:pPr>
            <a:endParaRPr lang="en-GB" sz="2000" b="1" dirty="0">
              <a:solidFill>
                <a:srgbClr val="1B05BB"/>
              </a:solidFill>
            </a:endParaRPr>
          </a:p>
          <a:p>
            <a:endParaRPr lang="en-GB" dirty="0">
              <a:solidFill>
                <a:srgbClr val="1B05BB"/>
              </a:solidFill>
            </a:endParaRPr>
          </a:p>
        </p:txBody>
      </p:sp>
      <p:pic>
        <p:nvPicPr>
          <p:cNvPr id="3" name="Picture 2"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274638"/>
            <a:ext cx="1080120" cy="1143000"/>
          </a:xfrm>
          <a:prstGeom prst="rect">
            <a:avLst/>
          </a:prstGeom>
          <a:noFill/>
          <a:ln>
            <a:noFill/>
          </a:ln>
        </p:spPr>
      </p:pic>
      <p:pic>
        <p:nvPicPr>
          <p:cNvPr id="4" name="Picture 3"/>
          <p:cNvPicPr/>
          <p:nvPr/>
        </p:nvPicPr>
        <p:blipFill>
          <a:blip r:embed="rId5" cstate="print"/>
          <a:srcRect/>
          <a:stretch>
            <a:fillRect/>
          </a:stretch>
        </p:blipFill>
        <p:spPr bwMode="auto">
          <a:xfrm>
            <a:off x="7740352" y="137687"/>
            <a:ext cx="1296144" cy="1325989"/>
          </a:xfrm>
          <a:prstGeom prst="rect">
            <a:avLst/>
          </a:prstGeom>
          <a:noFill/>
          <a:ln w="0" algn="in">
            <a:noFill/>
            <a:miter lim="800000"/>
            <a:headEnd/>
            <a:tailEnd/>
          </a:ln>
        </p:spPr>
      </p:pic>
    </p:spTree>
    <p:extLst>
      <p:ext uri="{BB962C8B-B14F-4D97-AF65-F5344CB8AC3E}">
        <p14:creationId xmlns:p14="http://schemas.microsoft.com/office/powerpoint/2010/main" val="345907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664</TotalTime>
  <Words>1319</Words>
  <Application>Microsoft Office PowerPoint</Application>
  <PresentationFormat>On-screen Show (4:3)</PresentationFormat>
  <Paragraphs>144</Paragraphs>
  <Slides>14</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Welcome to Reception</vt:lpstr>
      <vt:lpstr>Reception Teachers: 2026-27</vt:lpstr>
      <vt:lpstr>Attendance</vt:lpstr>
      <vt:lpstr>Behaviour</vt:lpstr>
      <vt:lpstr>Routines</vt:lpstr>
      <vt:lpstr>PowerPoint Presentation</vt:lpstr>
      <vt:lpstr>Reading</vt:lpstr>
      <vt:lpstr>RSHE</vt:lpstr>
      <vt:lpstr>Phonics</vt:lpstr>
      <vt:lpstr>Reading</vt:lpstr>
      <vt:lpstr>Reading Race </vt:lpstr>
      <vt:lpstr>Homework</vt:lpstr>
      <vt:lpstr>Wellbeing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Ms McAuliffe</dc:creator>
  <cp:lastModifiedBy>Ms McAuliffe</cp:lastModifiedBy>
  <cp:revision>117</cp:revision>
  <dcterms:created xsi:type="dcterms:W3CDTF">2020-09-15T07:51:39Z</dcterms:created>
  <dcterms:modified xsi:type="dcterms:W3CDTF">2026-09-16T07:41:28Z</dcterms:modified>
</cp:coreProperties>
</file>