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6" r:id="rId3"/>
    <p:sldId id="284" r:id="rId4"/>
    <p:sldId id="278" r:id="rId5"/>
    <p:sldId id="259" r:id="rId6"/>
    <p:sldId id="270" r:id="rId7"/>
    <p:sldId id="287" r:id="rId8"/>
    <p:sldId id="279" r:id="rId9"/>
    <p:sldId id="271" r:id="rId10"/>
    <p:sldId id="280" r:id="rId11"/>
    <p:sldId id="28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05B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>
      <p:cViewPr varScale="1">
        <p:scale>
          <a:sx n="105" d="100"/>
          <a:sy n="105" d="100"/>
        </p:scale>
        <p:origin x="181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68537-F7BD-42C4-B226-F5B1144EFBC4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DF913-7E96-4224-90F2-937A75E056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912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55B1E-B605-460C-87AC-7F460728FB79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3678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4DF913-7E96-4224-90F2-937A75E056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520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719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21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605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403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810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5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63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139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701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852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86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863DA-FB9E-416B-8DB2-FDBD9EF7FF27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B851F-287C-4094-9E50-1B8086B89A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6338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-helens-inf.essex.sch.uk/curriculum-information-evening-for-parents-2026-27/" TargetMode="External"/><Relationship Id="rId2" Type="http://schemas.openxmlformats.org/officeDocument/2006/relationships/hyperlink" Target="https://www.st-helens-inf.essex.sch.uk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wmf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3812" y="1708577"/>
            <a:ext cx="7772400" cy="1470025"/>
          </a:xfrm>
        </p:spPr>
        <p:txBody>
          <a:bodyPr>
            <a:normAutofit/>
          </a:bodyPr>
          <a:lstStyle/>
          <a:p>
            <a:r>
              <a:rPr lang="en-GB" sz="6600" b="1" dirty="0">
                <a:solidFill>
                  <a:srgbClr val="1B05BB"/>
                </a:solidFill>
              </a:rPr>
              <a:t>Welcome to Nursery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4797152"/>
            <a:ext cx="6296744" cy="1584176"/>
          </a:xfrm>
        </p:spPr>
        <p:txBody>
          <a:bodyPr>
            <a:normAutofit fontScale="47500" lnSpcReduction="20000"/>
          </a:bodyPr>
          <a:lstStyle/>
          <a:p>
            <a:endParaRPr lang="en-GB" sz="4400" b="1" dirty="0">
              <a:solidFill>
                <a:srgbClr val="1B05BB"/>
              </a:solidFill>
            </a:endParaRPr>
          </a:p>
          <a:p>
            <a:endParaRPr lang="en-GB" sz="4400" b="1" dirty="0">
              <a:solidFill>
                <a:srgbClr val="1B05BB"/>
              </a:solidFill>
            </a:endParaRPr>
          </a:p>
          <a:p>
            <a:r>
              <a:rPr lang="en-GB" sz="9800" b="1" dirty="0">
                <a:solidFill>
                  <a:srgbClr val="1B05BB"/>
                </a:solidFill>
              </a:rPr>
              <a:t>2026-2027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374819"/>
            <a:ext cx="1224136" cy="1614021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pic>
        <p:nvPicPr>
          <p:cNvPr id="5" name="Picture 4" descr="See the source imag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440160" cy="18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792" y="3027127"/>
            <a:ext cx="3528392" cy="244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91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b="1" dirty="0">
                <a:solidFill>
                  <a:srgbClr val="0000FF"/>
                </a:solidFill>
                <a:latin typeface="+mn-lt"/>
              </a:rPr>
              <a:t>Nursery Staff: 2026-27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115616" y="1642268"/>
            <a:ext cx="477055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en-US" sz="2400" dirty="0">
                <a:solidFill>
                  <a:srgbClr val="1B05BB"/>
                </a:solidFill>
              </a:rPr>
              <a:t>EYFS Leader – Mrs Seaman</a:t>
            </a:r>
          </a:p>
          <a:p>
            <a:pPr marL="0" indent="0">
              <a:buNone/>
            </a:pPr>
            <a:endParaRPr lang="en-GB" altLang="en-US" sz="2400" dirty="0">
              <a:solidFill>
                <a:srgbClr val="1B05BB"/>
              </a:solidFill>
            </a:endParaRPr>
          </a:p>
          <a:p>
            <a:pPr marL="0" indent="0">
              <a:buNone/>
            </a:pPr>
            <a:endParaRPr lang="en-GB" altLang="en-US" sz="2400" dirty="0">
              <a:solidFill>
                <a:srgbClr val="1B05BB"/>
              </a:solidFill>
            </a:endParaRPr>
          </a:p>
          <a:p>
            <a:pPr marL="0" indent="0">
              <a:buNone/>
            </a:pPr>
            <a:r>
              <a:rPr lang="en-GB" altLang="en-US" sz="2400" dirty="0">
                <a:solidFill>
                  <a:srgbClr val="1B05BB"/>
                </a:solidFill>
              </a:rPr>
              <a:t>Nursery Teacher – Miss Adams</a:t>
            </a:r>
          </a:p>
          <a:p>
            <a:pPr marL="0" indent="0">
              <a:buNone/>
            </a:pPr>
            <a:endParaRPr lang="en-GB" altLang="en-US" sz="2400" dirty="0">
              <a:solidFill>
                <a:srgbClr val="1B05BB"/>
              </a:solidFill>
            </a:endParaRPr>
          </a:p>
          <a:p>
            <a:pPr marL="0" indent="0">
              <a:buNone/>
            </a:pPr>
            <a:endParaRPr lang="en-GB" altLang="en-US" sz="2400" dirty="0">
              <a:solidFill>
                <a:srgbClr val="1B05BB"/>
              </a:solidFill>
            </a:endParaRPr>
          </a:p>
          <a:p>
            <a:pPr marL="0" indent="0">
              <a:buNone/>
            </a:pPr>
            <a:r>
              <a:rPr lang="en-GB" altLang="en-US" sz="2400" dirty="0">
                <a:solidFill>
                  <a:srgbClr val="1B05BB"/>
                </a:solidFill>
              </a:rPr>
              <a:t>EYFS Practitioner – Mrs Beckett</a:t>
            </a:r>
          </a:p>
          <a:p>
            <a:pPr marL="0" indent="0">
              <a:buNone/>
            </a:pPr>
            <a:endParaRPr lang="en-GB" altLang="en-US" sz="2400" dirty="0">
              <a:solidFill>
                <a:srgbClr val="1B05BB"/>
              </a:solidFill>
            </a:endParaRPr>
          </a:p>
          <a:p>
            <a:pPr marL="0" indent="0">
              <a:buNone/>
            </a:pPr>
            <a:endParaRPr lang="en-GB" altLang="en-US" sz="2400" dirty="0">
              <a:solidFill>
                <a:srgbClr val="1B05BB"/>
              </a:solidFill>
            </a:endParaRPr>
          </a:p>
          <a:p>
            <a:pPr marL="0" indent="0">
              <a:buNone/>
            </a:pPr>
            <a:r>
              <a:rPr lang="en-GB" altLang="en-US" sz="2400" dirty="0">
                <a:solidFill>
                  <a:srgbClr val="1B05BB"/>
                </a:solidFill>
              </a:rPr>
              <a:t>LSA – Miss May</a:t>
            </a:r>
            <a:endParaRPr lang="en-US" altLang="en-US" sz="2400" dirty="0">
              <a:solidFill>
                <a:srgbClr val="1B05BB"/>
              </a:solidFill>
            </a:endParaRPr>
          </a:p>
          <a:p>
            <a:pPr marL="1371600" lvl="3" indent="0">
              <a:buNone/>
            </a:pPr>
            <a:endParaRPr lang="en-GB" altLang="en-US" sz="2800" dirty="0">
              <a:solidFill>
                <a:schemeClr val="bg1"/>
              </a:solidFill>
            </a:endParaRPr>
          </a:p>
          <a:p>
            <a:pPr marL="1371600" lvl="3" indent="0">
              <a:buNone/>
            </a:pPr>
            <a:endParaRPr lang="en-GB" altLang="en-US" sz="2800" dirty="0">
              <a:solidFill>
                <a:schemeClr val="bg1"/>
              </a:solidFill>
            </a:endParaRPr>
          </a:p>
          <a:p>
            <a:pPr marL="1371600" lvl="3" indent="0">
              <a:buNone/>
            </a:pPr>
            <a:endParaRPr lang="en-GB" altLang="en-US" sz="2800" dirty="0">
              <a:solidFill>
                <a:schemeClr val="bg1"/>
              </a:solidFill>
            </a:endParaRPr>
          </a:p>
          <a:p>
            <a:endParaRPr lang="en-GB" alt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alt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9FE173E-F2F1-4D25-A12D-9F4D942681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9" t="-3291" r="-2045" b="3291"/>
          <a:stretch>
            <a:fillRect/>
          </a:stretch>
        </p:blipFill>
        <p:spPr bwMode="auto">
          <a:xfrm>
            <a:off x="5946734" y="1379216"/>
            <a:ext cx="1152525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E9837F17-8EF8-4BA9-9F6A-9D5D04DAA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350" y="5173289"/>
            <a:ext cx="1152525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0BB0640F-95D6-498B-8828-5B89EE9FE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489"/>
          <a:stretch>
            <a:fillRect/>
          </a:stretch>
        </p:blipFill>
        <p:spPr bwMode="auto">
          <a:xfrm>
            <a:off x="5940350" y="2572192"/>
            <a:ext cx="113665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9E7C3D-0B89-4E15-898E-E20A4EB93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86" b="23528"/>
          <a:stretch>
            <a:fillRect/>
          </a:stretch>
        </p:blipFill>
        <p:spPr bwMode="auto">
          <a:xfrm>
            <a:off x="5940350" y="3804534"/>
            <a:ext cx="1136650" cy="1301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0758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0793"/>
            <a:ext cx="7772400" cy="939976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rgbClr val="1B05BB"/>
                </a:solidFill>
              </a:rPr>
              <a:t>Attendance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3080" y="1124745"/>
            <a:ext cx="7992888" cy="6236448"/>
          </a:xfrm>
        </p:spPr>
        <p:txBody>
          <a:bodyPr>
            <a:normAutofit/>
          </a:bodyPr>
          <a:lstStyle/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  <a:latin typeface="+mj-lt"/>
              </a:rPr>
              <a:t>Consistent attendance is required to ensure your child gets the best out of their Nursery experience.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  <a:latin typeface="+mj-lt"/>
              </a:rPr>
              <a:t>If your child is unwell they do need to stay home.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70C0"/>
                </a:solidFill>
                <a:latin typeface="+mj-lt"/>
              </a:rPr>
              <a:t>However, regular patterns of absence can result in the government revoking funding and putting your child’s Nursery place at risk.</a:t>
            </a:r>
          </a:p>
          <a:p>
            <a:endParaRPr lang="en-GB" sz="4400" b="1" dirty="0">
              <a:solidFill>
                <a:srgbClr val="1B05BB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28384" y="184309"/>
            <a:ext cx="715616" cy="940436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pic>
        <p:nvPicPr>
          <p:cNvPr id="5" name="Picture 4" descr="See the source imag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1"/>
            <a:ext cx="720080" cy="936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311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1B05BB"/>
                </a:solidFill>
              </a:rPr>
              <a:t>Behaviour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GB" sz="2400" dirty="0">
              <a:solidFill>
                <a:srgbClr val="1B05BB"/>
              </a:solidFill>
            </a:endParaRPr>
          </a:p>
          <a:p>
            <a:pPr algn="just"/>
            <a:r>
              <a:rPr lang="en-GB" sz="2400" dirty="0">
                <a:solidFill>
                  <a:srgbClr val="1B05BB"/>
                </a:solidFill>
              </a:rPr>
              <a:t>We have high expectations for the children, while recognising some children have specific needs. </a:t>
            </a:r>
          </a:p>
          <a:p>
            <a:pPr algn="just"/>
            <a:r>
              <a:rPr lang="en-GB" sz="2400" dirty="0">
                <a:solidFill>
                  <a:srgbClr val="1B05BB"/>
                </a:solidFill>
              </a:rPr>
              <a:t>We use ‘The Colour Monster’ as the basis for our discussions about feelings and emotions. </a:t>
            </a:r>
          </a:p>
          <a:p>
            <a:pPr algn="just"/>
            <a:r>
              <a:rPr lang="en-GB" sz="2400" dirty="0">
                <a:solidFill>
                  <a:srgbClr val="1B05BB"/>
                </a:solidFill>
              </a:rPr>
              <a:t>We will be talking as a class about how we all want to feel calm and that other emotions are just visiting us.</a:t>
            </a:r>
          </a:p>
          <a:p>
            <a:pPr algn="just"/>
            <a:r>
              <a:rPr lang="en-GB" sz="2400" dirty="0">
                <a:solidFill>
                  <a:srgbClr val="1B05BB"/>
                </a:solidFill>
              </a:rPr>
              <a:t>Golden Tickets</a:t>
            </a:r>
          </a:p>
          <a:p>
            <a:pPr algn="just"/>
            <a:r>
              <a:rPr lang="en-GB" sz="2400" dirty="0">
                <a:solidFill>
                  <a:srgbClr val="1B05BB"/>
                </a:solidFill>
              </a:rPr>
              <a:t>The Behaviour Policy is available from school website: </a:t>
            </a:r>
            <a:r>
              <a:rPr lang="en-GB" sz="2400" b="1" dirty="0">
                <a:solidFill>
                  <a:srgbClr val="1B05BB"/>
                </a:solidFill>
              </a:rPr>
              <a:t>Key Information – Safeguarding and E Safety – Safeguarding and E Safety Policies and Information – Behaviour Policy 2026 - 27</a:t>
            </a:r>
          </a:p>
        </p:txBody>
      </p:sp>
      <p:pic>
        <p:nvPicPr>
          <p:cNvPr id="4" name="Picture 3" descr="See the source ima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062"/>
            <a:ext cx="1224136" cy="136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374819"/>
            <a:ext cx="1296144" cy="132598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583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374819"/>
            <a:ext cx="7772400" cy="1470025"/>
          </a:xfrm>
        </p:spPr>
        <p:txBody>
          <a:bodyPr>
            <a:normAutofit/>
          </a:bodyPr>
          <a:lstStyle/>
          <a:p>
            <a:r>
              <a:rPr lang="en-GB" sz="6600" b="1" dirty="0">
                <a:solidFill>
                  <a:srgbClr val="1B05BB"/>
                </a:solidFill>
              </a:rPr>
              <a:t>Routines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886987"/>
            <a:ext cx="7344816" cy="4350325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en-GB" altLang="en-US" sz="1800" b="1" dirty="0">
                <a:solidFill>
                  <a:srgbClr val="1B05BB"/>
                </a:solidFill>
              </a:rPr>
              <a:t>Start of day – Self registration, fine and gross motor activities on tables</a:t>
            </a:r>
          </a:p>
          <a:p>
            <a:pPr algn="l">
              <a:defRPr/>
            </a:pPr>
            <a:r>
              <a:rPr lang="en-GB" altLang="en-US" sz="1800" b="1" dirty="0">
                <a:solidFill>
                  <a:srgbClr val="1B05BB"/>
                </a:solidFill>
              </a:rPr>
              <a:t>Prayer </a:t>
            </a:r>
          </a:p>
          <a:p>
            <a:pPr algn="l">
              <a:defRPr/>
            </a:pPr>
            <a:r>
              <a:rPr lang="en-GB" altLang="en-US" sz="1800" b="1" dirty="0">
                <a:solidFill>
                  <a:srgbClr val="1B05BB"/>
                </a:solidFill>
              </a:rPr>
              <a:t>Focused Literacy and Phonic learning</a:t>
            </a:r>
          </a:p>
          <a:p>
            <a:pPr algn="l">
              <a:defRPr/>
            </a:pPr>
            <a:r>
              <a:rPr lang="en-US" altLang="en-US" sz="1800" b="1" dirty="0">
                <a:solidFill>
                  <a:srgbClr val="1B05BB"/>
                </a:solidFill>
              </a:rPr>
              <a:t>Child initiated and adult-led activities</a:t>
            </a:r>
            <a:endParaRPr lang="en-GB" altLang="en-US" sz="1800" b="1" dirty="0">
              <a:solidFill>
                <a:srgbClr val="1B05BB"/>
              </a:solidFill>
            </a:endParaRPr>
          </a:p>
          <a:p>
            <a:pPr algn="l">
              <a:defRPr/>
            </a:pPr>
            <a:r>
              <a:rPr lang="en-GB" altLang="en-US" sz="1800" b="1" i="1" dirty="0">
                <a:solidFill>
                  <a:srgbClr val="1B05BB"/>
                </a:solidFill>
              </a:rPr>
              <a:t>BREAK</a:t>
            </a:r>
          </a:p>
          <a:p>
            <a:pPr algn="l">
              <a:defRPr/>
            </a:pPr>
            <a:r>
              <a:rPr lang="en-GB" altLang="en-US" sz="1800" b="1" dirty="0">
                <a:solidFill>
                  <a:srgbClr val="1B05BB"/>
                </a:solidFill>
              </a:rPr>
              <a:t>Focused Maths learning</a:t>
            </a:r>
          </a:p>
          <a:p>
            <a:pPr algn="l">
              <a:defRPr/>
            </a:pPr>
            <a:r>
              <a:rPr lang="en-GB" altLang="en-US" sz="1800" b="1" dirty="0">
                <a:solidFill>
                  <a:srgbClr val="1B05BB"/>
                </a:solidFill>
              </a:rPr>
              <a:t>Child initiated and adult-led activities</a:t>
            </a:r>
          </a:p>
          <a:p>
            <a:pPr algn="l">
              <a:defRPr/>
            </a:pPr>
            <a:r>
              <a:rPr lang="en-GB" altLang="en-US" sz="1800" b="1" i="1" dirty="0">
                <a:solidFill>
                  <a:srgbClr val="1B05BB"/>
                </a:solidFill>
              </a:rPr>
              <a:t>LUNCH</a:t>
            </a:r>
          </a:p>
          <a:p>
            <a:pPr algn="l">
              <a:defRPr/>
            </a:pPr>
            <a:r>
              <a:rPr lang="en-GB" altLang="en-US" sz="1800" b="1" dirty="0">
                <a:solidFill>
                  <a:srgbClr val="1B05BB"/>
                </a:solidFill>
              </a:rPr>
              <a:t>Focused RE/Understanding the World/PSED input</a:t>
            </a:r>
          </a:p>
          <a:p>
            <a:pPr algn="l">
              <a:defRPr/>
            </a:pPr>
            <a:r>
              <a:rPr lang="en-GB" altLang="en-US" sz="1800" b="1" dirty="0">
                <a:solidFill>
                  <a:srgbClr val="1B05BB"/>
                </a:solidFill>
              </a:rPr>
              <a:t>A mixture of child initiated and adult-led activities</a:t>
            </a:r>
          </a:p>
          <a:p>
            <a:pPr algn="l">
              <a:defRPr/>
            </a:pPr>
            <a:r>
              <a:rPr lang="en-GB" altLang="en-US" sz="1800" b="1" dirty="0" err="1">
                <a:solidFill>
                  <a:srgbClr val="1B05BB"/>
                </a:solidFill>
              </a:rPr>
              <a:t>Storytime</a:t>
            </a:r>
            <a:r>
              <a:rPr lang="en-GB" altLang="en-US" sz="1800" b="1" dirty="0">
                <a:solidFill>
                  <a:srgbClr val="1B05BB"/>
                </a:solidFill>
              </a:rPr>
              <a:t> or Circle time </a:t>
            </a:r>
          </a:p>
          <a:p>
            <a:pPr algn="l">
              <a:defRPr/>
            </a:pPr>
            <a:r>
              <a:rPr lang="en-GB" altLang="en-US" sz="1800" b="1" dirty="0">
                <a:solidFill>
                  <a:srgbClr val="1B05BB"/>
                </a:solidFill>
              </a:rPr>
              <a:t>Getting ready for home time</a:t>
            </a:r>
          </a:p>
          <a:p>
            <a:pPr algn="l">
              <a:defRPr/>
            </a:pPr>
            <a:r>
              <a:rPr lang="en-GB" altLang="en-US" sz="1800" b="1" dirty="0">
                <a:solidFill>
                  <a:srgbClr val="1B05BB"/>
                </a:solidFill>
              </a:rPr>
              <a:t>School finishes</a:t>
            </a:r>
          </a:p>
          <a:p>
            <a:pPr algn="l">
              <a:defRPr/>
            </a:pPr>
            <a:endParaRPr lang="en-GB" altLang="en-US" sz="1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352" y="374819"/>
            <a:ext cx="1152128" cy="132598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pic>
        <p:nvPicPr>
          <p:cNvPr id="5" name="Picture 4" descr="See the source imag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52" y="188640"/>
            <a:ext cx="1224136" cy="1512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3286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GB" altLang="en-US" sz="2400" dirty="0">
                <a:solidFill>
                  <a:srgbClr val="1B05BB"/>
                </a:solidFill>
              </a:rPr>
              <a:t>Each area of learning and development is implemented through planned, purposeful play and through a mix of adult-led and child-initiated activities. </a:t>
            </a:r>
          </a:p>
          <a:p>
            <a:pPr>
              <a:lnSpc>
                <a:spcPct val="80000"/>
              </a:lnSpc>
            </a:pPr>
            <a:r>
              <a:rPr lang="en-GB" altLang="en-US" sz="2400" dirty="0">
                <a:solidFill>
                  <a:srgbClr val="1B05BB"/>
                </a:solidFill>
              </a:rPr>
              <a:t>RE twice a week; 10% curriculum time</a:t>
            </a:r>
          </a:p>
          <a:p>
            <a:r>
              <a:rPr lang="en-GB" sz="2400" dirty="0">
                <a:solidFill>
                  <a:srgbClr val="1B05BB"/>
                </a:solidFill>
              </a:rPr>
              <a:t>By the end of Reception your child will be assessed against the Early Learning Goals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GB" altLang="en-US" sz="2400" dirty="0">
                <a:solidFill>
                  <a:srgbClr val="1B05BB"/>
                </a:solidFill>
              </a:rPr>
              <a:t>Reading – They need to be able to read their own name and familiar words.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GB" altLang="en-US" sz="2400" dirty="0">
                <a:solidFill>
                  <a:srgbClr val="1B05BB"/>
                </a:solidFill>
              </a:rPr>
              <a:t>Writing – They need to be able to write their own name.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GB" altLang="en-US" sz="2400" dirty="0">
                <a:solidFill>
                  <a:srgbClr val="1B05BB"/>
                </a:solidFill>
              </a:rPr>
              <a:t>Maths – They need to be able to work with numbers up to 10.</a:t>
            </a:r>
          </a:p>
          <a:p>
            <a:pPr marL="0" indent="0">
              <a:lnSpc>
                <a:spcPct val="80000"/>
              </a:lnSpc>
              <a:buNone/>
            </a:pPr>
            <a:endParaRPr lang="en-GB" altLang="en-US" sz="2400" dirty="0">
              <a:solidFill>
                <a:srgbClr val="FF000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b="1" dirty="0">
                <a:solidFill>
                  <a:srgbClr val="1B05BB"/>
                </a:solidFill>
              </a:rPr>
              <a:t>Each week you can keep up with what your child is learning via the year group page on the website:</a:t>
            </a:r>
          </a:p>
          <a:p>
            <a:pPr marL="0" indent="0">
              <a:lnSpc>
                <a:spcPct val="80000"/>
              </a:lnSpc>
              <a:buNone/>
            </a:pPr>
            <a:endParaRPr lang="en-US" altLang="en-US" sz="2400" b="1" dirty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en-US" sz="2400" b="1" dirty="0">
                <a:solidFill>
                  <a:srgbClr val="1B05BB"/>
                </a:solidFill>
              </a:rPr>
              <a:t>This year’s Curriculum Map can be found on the website.</a:t>
            </a:r>
          </a:p>
          <a:p>
            <a:pPr marL="0" indent="0">
              <a:lnSpc>
                <a:spcPct val="120000"/>
              </a:lnSpc>
              <a:buNone/>
            </a:pPr>
            <a:endParaRPr lang="en-US" altLang="en-US" sz="2400" b="1" dirty="0">
              <a:solidFill>
                <a:srgbClr val="1B05BB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71600" y="374819"/>
            <a:ext cx="7772400" cy="1037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600" b="1" dirty="0">
                <a:solidFill>
                  <a:srgbClr val="1B05BB"/>
                </a:solidFill>
              </a:rPr>
              <a:t>Curriculum</a:t>
            </a:r>
          </a:p>
        </p:txBody>
      </p:sp>
      <p:pic>
        <p:nvPicPr>
          <p:cNvPr id="5" name="Picture 4" descr="See the source ima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080120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180499"/>
            <a:ext cx="1296144" cy="132598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642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374819"/>
            <a:ext cx="7772400" cy="1470025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1B05BB"/>
                </a:solidFill>
              </a:rPr>
              <a:t>Reading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702" y="1511547"/>
            <a:ext cx="9144000" cy="4782373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1B05BB"/>
                </a:solidFill>
              </a:rPr>
              <a:t>Their class library book, which they will swap once a week.</a:t>
            </a:r>
          </a:p>
          <a:p>
            <a:endParaRPr lang="en-US" sz="2000" dirty="0">
              <a:solidFill>
                <a:srgbClr val="1B05BB"/>
              </a:solidFill>
            </a:endParaRPr>
          </a:p>
          <a:p>
            <a:endParaRPr lang="en-GB" sz="2000" dirty="0">
              <a:solidFill>
                <a:srgbClr val="1B05BB"/>
              </a:solidFill>
            </a:endParaRPr>
          </a:p>
          <a:p>
            <a:r>
              <a:rPr lang="en-GB" sz="2000" dirty="0">
                <a:solidFill>
                  <a:srgbClr val="1B05BB"/>
                </a:solidFill>
              </a:rPr>
              <a:t>Please make a note in their yellow diary each time you hear your child read. </a:t>
            </a:r>
            <a:r>
              <a:rPr lang="en-GB" sz="2000" b="1" dirty="0">
                <a:solidFill>
                  <a:srgbClr val="1B05BB"/>
                </a:solidFill>
              </a:rPr>
              <a:t>Only reading related messages go in the yellow diary.</a:t>
            </a:r>
          </a:p>
          <a:p>
            <a:endParaRPr lang="en-GB" sz="20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159017"/>
            <a:ext cx="1296144" cy="125375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pic>
        <p:nvPicPr>
          <p:cNvPr id="5" name="Picture 4" descr="See the source imag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224136" cy="1368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496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>
              <a:solidFill>
                <a:srgbClr val="1B05BB"/>
              </a:solidFill>
            </a:endParaRP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>
                <a:solidFill>
                  <a:srgbClr val="1B05BB"/>
                </a:solidFill>
              </a:rPr>
              <a:t>RSHE</a:t>
            </a:r>
          </a:p>
        </p:txBody>
      </p:sp>
      <p:pic>
        <p:nvPicPr>
          <p:cNvPr id="5" name="Picture 4" descr="See the source imag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499"/>
            <a:ext cx="936104" cy="941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63799"/>
            <a:ext cx="792088" cy="91692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72700" y="980728"/>
            <a:ext cx="879532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GB" b="1" dirty="0">
                <a:solidFill>
                  <a:srgbClr val="1B05BB"/>
                </a:solidFill>
              </a:rPr>
              <a:t>What is it about?</a:t>
            </a:r>
            <a:endParaRPr lang="en-GB" dirty="0">
              <a:solidFill>
                <a:srgbClr val="1B05BB"/>
              </a:solidFill>
            </a:endParaRPr>
          </a:p>
          <a:p>
            <a:pPr fontAlgn="t"/>
            <a:r>
              <a:rPr lang="en-GB" dirty="0">
                <a:solidFill>
                  <a:srgbClr val="1B05BB"/>
                </a:solidFill>
              </a:rPr>
              <a:t>In nursery and reception classes, the curriculum introduces young children to God's love through physical, social, emotional, intellectual, and spiritual development</a:t>
            </a:r>
          </a:p>
          <a:p>
            <a:pPr fontAlgn="t"/>
            <a:r>
              <a:rPr lang="en-GB" dirty="0">
                <a:solidFill>
                  <a:srgbClr val="1B05BB"/>
                </a:solidFill>
              </a:rPr>
              <a:t>The core themes is ‘The Wonder of Being Special and Unique.’</a:t>
            </a:r>
          </a:p>
          <a:p>
            <a:pPr fontAlgn="t"/>
            <a:endParaRPr lang="en-GB" dirty="0">
              <a:solidFill>
                <a:schemeClr val="bg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1B05BB"/>
                </a:solidFill>
              </a:rPr>
              <a:t>Key Areas of Development in EYFS</a:t>
            </a:r>
          </a:p>
          <a:p>
            <a:pPr marR="0" lvl="0" indent="0" fontAlgn="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rgbClr val="1B05BB"/>
                </a:solidFill>
              </a:rPr>
              <a:t> Spiritual: Exploring that God loves and cares for each person, and recognizing signs of being loved and kept safe.</a:t>
            </a:r>
          </a:p>
          <a:p>
            <a:pPr marR="0" lvl="0" indent="0" fontAlgn="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rgbClr val="1B05BB"/>
                </a:solidFill>
              </a:rPr>
              <a:t> Physical: Discovering how everyone is unique and different, naming basic external body parts, and understanding personal hygiene or self-care.</a:t>
            </a:r>
          </a:p>
          <a:p>
            <a:pPr marR="0" lvl="0" indent="0" fontAlgn="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rgbClr val="1B05BB"/>
                </a:solidFill>
              </a:rPr>
              <a:t> Social &amp; Emotional: Learning how to be a good friend, sharing feelings, and celebrating individual worth and identity.</a:t>
            </a:r>
          </a:p>
          <a:p>
            <a:pPr marR="0" lvl="0" indent="0" fontAlgn="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dirty="0">
                <a:solidFill>
                  <a:srgbClr val="1B05BB"/>
                </a:solidFill>
              </a:rPr>
              <a:t> Intellectual: Discussing why friends are important and understanding what makes a good, kind relationship. </a:t>
            </a:r>
          </a:p>
          <a:p>
            <a:pPr marR="0" lvl="0" indent="0" fontAlgn="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GB" dirty="0">
              <a:solidFill>
                <a:schemeClr val="bg1"/>
              </a:solidFill>
            </a:endParaRPr>
          </a:p>
          <a:p>
            <a:pPr fontAlgn="t"/>
            <a:r>
              <a:rPr lang="en-GB" dirty="0">
                <a:solidFill>
                  <a:srgbClr val="1B05BB"/>
                </a:solidFill>
              </a:rPr>
              <a:t> </a:t>
            </a:r>
            <a:r>
              <a:rPr lang="en-GB" b="1" dirty="0">
                <a:solidFill>
                  <a:srgbClr val="1B05BB"/>
                </a:solidFill>
              </a:rPr>
              <a:t>What is the purpose of our RSHE curriculum?</a:t>
            </a:r>
            <a:endParaRPr lang="en-GB" dirty="0">
              <a:solidFill>
                <a:srgbClr val="1B05BB"/>
              </a:solidFill>
            </a:endParaRPr>
          </a:p>
          <a:p>
            <a:pPr fontAlgn="t"/>
            <a:r>
              <a:rPr lang="en-GB" dirty="0">
                <a:solidFill>
                  <a:srgbClr val="1B05BB"/>
                </a:solidFill>
              </a:rPr>
              <a:t>We want to enable children to embrace the challenges of creating a happy and successful adult life. </a:t>
            </a:r>
          </a:p>
          <a:p>
            <a:pPr fontAlgn="t"/>
            <a:endParaRPr lang="en-GB" dirty="0">
              <a:solidFill>
                <a:srgbClr val="1B05BB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61236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1B05BB"/>
                </a:solidFill>
              </a:rPr>
              <a:t>Tapestry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GB" altLang="en-US" sz="2600" dirty="0">
                <a:solidFill>
                  <a:srgbClr val="1B05BB"/>
                </a:solidFill>
                <a:latin typeface="+mj-lt"/>
              </a:rPr>
              <a:t>We take lots of photos, videos and write comments in their books and sometimes on Tapestry.</a:t>
            </a:r>
          </a:p>
          <a:p>
            <a:pPr>
              <a:spcBef>
                <a:spcPct val="0"/>
              </a:spcBef>
            </a:pPr>
            <a:r>
              <a:rPr lang="en-GB" altLang="en-US" sz="2600" dirty="0">
                <a:solidFill>
                  <a:srgbClr val="1B05BB"/>
                </a:solidFill>
                <a:latin typeface="+mj-lt"/>
              </a:rPr>
              <a:t>For example…….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sz="2600" b="1" dirty="0">
                <a:solidFill>
                  <a:srgbClr val="1B05BB"/>
                </a:solidFill>
                <a:latin typeface="+mj-lt"/>
              </a:rPr>
              <a:t>“Mary went to the Challenge Area and counted the bears, she touched them as she counted.  Mary was able to count 10 bears accurately and wrote the number 10 on a post it note independently.” (accompanied by a photo)</a:t>
            </a:r>
          </a:p>
          <a:p>
            <a:pPr marL="0" indent="0" algn="ctr">
              <a:spcBef>
                <a:spcPct val="0"/>
              </a:spcBef>
              <a:buNone/>
            </a:pPr>
            <a:endParaRPr lang="en-US" altLang="en-US" sz="2600" b="1" dirty="0">
              <a:solidFill>
                <a:srgbClr val="1B05BB"/>
              </a:solidFill>
              <a:latin typeface="+mj-lt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en-GB" altLang="en-US" sz="2800" b="1" dirty="0">
                <a:solidFill>
                  <a:srgbClr val="1B05BB"/>
                </a:solidFill>
              </a:rPr>
              <a:t>The benefits of Tapestry are that you can upload photos and videos about children’s learning to share with us too. </a:t>
            </a:r>
          </a:p>
          <a:p>
            <a:pPr marL="0" indent="0" algn="ctr">
              <a:spcBef>
                <a:spcPct val="0"/>
              </a:spcBef>
              <a:buNone/>
            </a:pPr>
            <a:endParaRPr lang="en-GB" altLang="en-US" sz="2600" b="1" dirty="0">
              <a:solidFill>
                <a:srgbClr val="1B05BB"/>
              </a:solidFill>
              <a:latin typeface="+mj-lt"/>
            </a:endParaRPr>
          </a:p>
          <a:p>
            <a:pPr algn="ctr"/>
            <a:endParaRPr lang="en-GB" b="1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265797"/>
            <a:ext cx="1080120" cy="1151842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pic>
        <p:nvPicPr>
          <p:cNvPr id="5" name="Picture 4" descr="See the source imag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" y="288283"/>
            <a:ext cx="946448" cy="980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509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B05BB"/>
                </a:solidFill>
              </a:rPr>
              <a:t>Where children need additional support with their wellbeing:</a:t>
            </a:r>
          </a:p>
          <a:p>
            <a:endParaRPr lang="en-US" sz="900" dirty="0">
              <a:solidFill>
                <a:srgbClr val="1B05BB"/>
              </a:solidFill>
            </a:endParaRPr>
          </a:p>
          <a:p>
            <a:r>
              <a:rPr lang="en-US" dirty="0">
                <a:solidFill>
                  <a:srgbClr val="1B05BB"/>
                </a:solidFill>
              </a:rPr>
              <a:t>‘</a:t>
            </a:r>
            <a:r>
              <a:rPr lang="en-US" dirty="0" err="1">
                <a:solidFill>
                  <a:srgbClr val="1B05BB"/>
                </a:solidFill>
              </a:rPr>
              <a:t>Colour</a:t>
            </a:r>
            <a:r>
              <a:rPr lang="en-US" dirty="0">
                <a:solidFill>
                  <a:srgbClr val="1B05BB"/>
                </a:solidFill>
              </a:rPr>
              <a:t> Monster’ in classes </a:t>
            </a:r>
          </a:p>
          <a:p>
            <a:pPr marL="0" indent="0">
              <a:buNone/>
            </a:pPr>
            <a:endParaRPr lang="en-US" sz="1800" dirty="0">
              <a:solidFill>
                <a:srgbClr val="1B05BB"/>
              </a:solidFill>
            </a:endParaRPr>
          </a:p>
          <a:p>
            <a:r>
              <a:rPr lang="en-US" dirty="0">
                <a:solidFill>
                  <a:srgbClr val="1B05BB"/>
                </a:solidFill>
              </a:rPr>
              <a:t>‘Rainbows’ – please see </a:t>
            </a:r>
            <a:r>
              <a:rPr lang="en-US" dirty="0" err="1">
                <a:solidFill>
                  <a:srgbClr val="1B05BB"/>
                </a:solidFill>
              </a:rPr>
              <a:t>Ms</a:t>
            </a:r>
            <a:r>
              <a:rPr lang="en-US" dirty="0">
                <a:solidFill>
                  <a:srgbClr val="1B05BB"/>
                </a:solidFill>
              </a:rPr>
              <a:t> McAuliffe/Mrs Morris</a:t>
            </a:r>
          </a:p>
          <a:p>
            <a:endParaRPr lang="en-US" dirty="0">
              <a:solidFill>
                <a:srgbClr val="1B05BB"/>
              </a:solidFill>
            </a:endParaRPr>
          </a:p>
          <a:p>
            <a:endParaRPr lang="en-US" sz="4400" dirty="0">
              <a:solidFill>
                <a:srgbClr val="1B05BB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800" b="1" dirty="0">
                <a:solidFill>
                  <a:srgbClr val="1B05BB"/>
                </a:solidFill>
              </a:rPr>
              <a:t>Wellbeing</a:t>
            </a:r>
          </a:p>
        </p:txBody>
      </p:sp>
      <p:pic>
        <p:nvPicPr>
          <p:cNvPr id="5" name="Picture 4" descr="See the source imag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" cy="1080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1"/>
            <a:ext cx="1008112" cy="108011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  <p:pic>
        <p:nvPicPr>
          <p:cNvPr id="7" name="Picture 2" descr="Rainbows Bereavement Support 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32111"/>
            <a:ext cx="3316835" cy="11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6025753" y="5545982"/>
            <a:ext cx="3940136" cy="170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rgbClr val="1B05BB"/>
              </a:solidFill>
            </a:endParaRPr>
          </a:p>
        </p:txBody>
      </p:sp>
      <p:pic>
        <p:nvPicPr>
          <p:cNvPr id="11" name="Picture 2" descr="The Colour Monste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744" y="1984842"/>
            <a:ext cx="1415241" cy="140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05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238" y="404664"/>
            <a:ext cx="8496944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solidFill>
                  <a:srgbClr val="1B05BB"/>
                </a:solidFill>
              </a:rPr>
              <a:t>Finally</a:t>
            </a:r>
          </a:p>
          <a:p>
            <a:endParaRPr lang="en-GB" dirty="0">
              <a:solidFill>
                <a:srgbClr val="1B05B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B05BB"/>
                </a:solidFill>
              </a:rPr>
              <a:t>Nursery trip to Hopefield Animal Sanctuary: Wednesday 10</a:t>
            </a:r>
            <a:r>
              <a:rPr lang="en-US" sz="2000" b="1" baseline="30000" dirty="0">
                <a:solidFill>
                  <a:srgbClr val="1B05BB"/>
                </a:solidFill>
              </a:rPr>
              <a:t>th</a:t>
            </a:r>
            <a:r>
              <a:rPr lang="en-US" sz="2000" b="1" dirty="0">
                <a:solidFill>
                  <a:srgbClr val="1B05BB"/>
                </a:solidFill>
              </a:rPr>
              <a:t> June 2026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B05BB"/>
                </a:solidFill>
              </a:rPr>
              <a:t>Communication to your child’s teacher: </a:t>
            </a:r>
            <a:r>
              <a:rPr lang="en-GB" sz="2000" dirty="0">
                <a:solidFill>
                  <a:srgbClr val="1B05BB"/>
                </a:solidFill>
              </a:rPr>
              <a:t>f</a:t>
            </a:r>
            <a:r>
              <a:rPr lang="en-GB" dirty="0">
                <a:solidFill>
                  <a:srgbClr val="1B05BB"/>
                </a:solidFill>
              </a:rPr>
              <a:t>oundation@st-helens-inf.essex.sch.uk</a:t>
            </a:r>
            <a:endParaRPr lang="en-GB" sz="2000" b="1" dirty="0">
              <a:solidFill>
                <a:srgbClr val="1B05BB"/>
              </a:solidFill>
            </a:endParaRPr>
          </a:p>
          <a:p>
            <a:r>
              <a:rPr lang="en-GB" sz="2000" dirty="0">
                <a:solidFill>
                  <a:srgbClr val="1B05BB"/>
                </a:solidFill>
              </a:rPr>
              <a:t>Please name the email </a:t>
            </a:r>
            <a:r>
              <a:rPr lang="en-GB" sz="2000" b="1" dirty="0">
                <a:solidFill>
                  <a:srgbClr val="1B05BB"/>
                </a:solidFill>
              </a:rPr>
              <a:t>Subject;</a:t>
            </a:r>
            <a:r>
              <a:rPr lang="en-GB" sz="2000" dirty="0">
                <a:solidFill>
                  <a:srgbClr val="1B05BB"/>
                </a:solidFill>
              </a:rPr>
              <a:t> your child’s name and class number.</a:t>
            </a:r>
          </a:p>
          <a:p>
            <a:r>
              <a:rPr lang="en-GB" sz="2000" dirty="0">
                <a:solidFill>
                  <a:srgbClr val="1B05BB"/>
                </a:solidFill>
              </a:rPr>
              <a:t>Will respond within 24 hours (during the working day/term time only).</a:t>
            </a:r>
            <a:endParaRPr lang="en-US" sz="20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B05BB"/>
                </a:solidFill>
              </a:rPr>
              <a:t>School Newsletter emailed to parents/</a:t>
            </a:r>
            <a:r>
              <a:rPr lang="en-US" sz="2000" b="1" dirty="0" err="1">
                <a:solidFill>
                  <a:srgbClr val="1B05BB"/>
                </a:solidFill>
              </a:rPr>
              <a:t>carers</a:t>
            </a:r>
            <a:r>
              <a:rPr lang="en-US" sz="2000" b="1" dirty="0">
                <a:solidFill>
                  <a:srgbClr val="1B05BB"/>
                </a:solidFill>
              </a:rPr>
              <a:t> every Friday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B05BB"/>
                </a:solidFill>
              </a:rPr>
              <a:t>School website is a great place to go if you have any questions: </a:t>
            </a:r>
            <a:r>
              <a:rPr lang="en-US" sz="2000" dirty="0">
                <a:solidFill>
                  <a:srgbClr val="1B05BB"/>
                </a:solidFill>
                <a:hlinkClick r:id="rId2"/>
              </a:rPr>
              <a:t>https://www.st-helens-inf.essex.sch.uk/</a:t>
            </a:r>
            <a:endParaRPr lang="en-US" sz="2000" dirty="0">
              <a:solidFill>
                <a:srgbClr val="1B05B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B05BB"/>
                </a:solidFill>
              </a:rPr>
              <a:t>Instagram – photos/videos of school activities</a:t>
            </a:r>
            <a:endParaRPr lang="en-GB" sz="2000" dirty="0">
              <a:solidFill>
                <a:srgbClr val="1B05B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solidFill>
                <a:srgbClr val="FF0000"/>
              </a:solidFill>
            </a:endParaRPr>
          </a:p>
          <a:p>
            <a:r>
              <a:rPr lang="en-GB" sz="2000" b="1" u="sng" dirty="0">
                <a:solidFill>
                  <a:srgbClr val="1B05BB"/>
                </a:solidFill>
              </a:rPr>
              <a:t>Autumn Term 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1B05BB"/>
                </a:solidFill>
              </a:rPr>
              <a:t>Parent Consultation evenings: 20th and 22nd October </a:t>
            </a:r>
            <a:r>
              <a:rPr lang="en-GB" sz="2000" dirty="0">
                <a:solidFill>
                  <a:srgbClr val="1B05BB"/>
                </a:solidFill>
              </a:rPr>
              <a:t>(on-site or telephone)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B05BB"/>
                </a:solidFill>
              </a:rPr>
              <a:t>Christmas Songs Thursday 17</a:t>
            </a:r>
            <a:r>
              <a:rPr lang="en-US" sz="2000" b="1" baseline="30000" dirty="0">
                <a:solidFill>
                  <a:srgbClr val="1B05BB"/>
                </a:solidFill>
              </a:rPr>
              <a:t>th</a:t>
            </a:r>
            <a:r>
              <a:rPr lang="en-US" sz="2000" b="1" dirty="0">
                <a:solidFill>
                  <a:srgbClr val="1B05BB"/>
                </a:solidFill>
              </a:rPr>
              <a:t> December at 2:30pm</a:t>
            </a:r>
            <a:endParaRPr lang="en-US" sz="1600" b="1" dirty="0">
              <a:solidFill>
                <a:srgbClr val="1B05BB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200" b="1" dirty="0">
              <a:solidFill>
                <a:srgbClr val="1B05BB"/>
              </a:solidFill>
              <a:highlight>
                <a:srgbClr val="00FF00"/>
              </a:highlight>
            </a:endParaRPr>
          </a:p>
          <a:p>
            <a:pPr algn="ctr"/>
            <a:r>
              <a:rPr lang="en-US" sz="2000" b="1" dirty="0">
                <a:solidFill>
                  <a:srgbClr val="1B05BB"/>
                </a:solidFill>
              </a:rPr>
              <a:t>This </a:t>
            </a:r>
            <a:r>
              <a:rPr lang="en-US" sz="2000" b="1" dirty="0" err="1">
                <a:solidFill>
                  <a:srgbClr val="1B05BB"/>
                </a:solidFill>
              </a:rPr>
              <a:t>Powerpoint</a:t>
            </a:r>
            <a:r>
              <a:rPr lang="en-US" sz="2000" b="1" dirty="0">
                <a:solidFill>
                  <a:srgbClr val="1B05BB"/>
                </a:solidFill>
              </a:rPr>
              <a:t> is available on the school website: </a:t>
            </a:r>
            <a:r>
              <a:rPr lang="en-GB" sz="2000" dirty="0">
                <a:solidFill>
                  <a:srgbClr val="1B05BB"/>
                </a:solidFill>
                <a:hlinkClick r:id="rId3"/>
              </a:rPr>
              <a:t>https://www.st-helens-inf.essex.sch.uk/curriculum-information-evening-for-parents-2026-27/</a:t>
            </a:r>
            <a:endParaRPr lang="en-GB" sz="2000" dirty="0">
              <a:solidFill>
                <a:srgbClr val="1B05BB"/>
              </a:solidFill>
            </a:endParaRPr>
          </a:p>
          <a:p>
            <a:pPr algn="ctr"/>
            <a:endParaRPr lang="en-GB" sz="2000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 dirty="0">
              <a:solidFill>
                <a:srgbClr val="1B05BB"/>
              </a:solidFill>
            </a:endParaRPr>
          </a:p>
          <a:p>
            <a:endParaRPr lang="en-GB" dirty="0">
              <a:solidFill>
                <a:srgbClr val="1B05BB"/>
              </a:solidFill>
            </a:endParaRPr>
          </a:p>
        </p:txBody>
      </p:sp>
      <p:pic>
        <p:nvPicPr>
          <p:cNvPr id="3" name="Picture 2" descr="See the source imag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4638"/>
            <a:ext cx="108012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0352" y="137687"/>
            <a:ext cx="1296144" cy="1325989"/>
          </a:xfrm>
          <a:prstGeom prst="rect">
            <a:avLst/>
          </a:prstGeom>
          <a:noFill/>
          <a:ln w="0" algn="in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907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826</Words>
  <Application>Microsoft Office PowerPoint</Application>
  <PresentationFormat>On-screen Show (4:3)</PresentationFormat>
  <Paragraphs>105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Welcome to Nursery</vt:lpstr>
      <vt:lpstr>Nursery Staff: 2026-27</vt:lpstr>
      <vt:lpstr>Attendance</vt:lpstr>
      <vt:lpstr>Behaviour</vt:lpstr>
      <vt:lpstr>Routines</vt:lpstr>
      <vt:lpstr>PowerPoint Presentation</vt:lpstr>
      <vt:lpstr>Reading</vt:lpstr>
      <vt:lpstr>RSHE</vt:lpstr>
      <vt:lpstr>Tapestry</vt:lpstr>
      <vt:lpstr>Wellbeing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1</dc:title>
  <dc:creator>Ms McAuliffe</dc:creator>
  <cp:lastModifiedBy>Ms McAuliffe</cp:lastModifiedBy>
  <cp:revision>123</cp:revision>
  <dcterms:created xsi:type="dcterms:W3CDTF">2020-09-15T07:51:39Z</dcterms:created>
  <dcterms:modified xsi:type="dcterms:W3CDTF">2026-09-16T07:40:46Z</dcterms:modified>
</cp:coreProperties>
</file>